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942-D0B6-4C6E-9535-F5D88599753B}" type="datetimeFigureOut">
              <a:rPr lang="zh-CN" altLang="en-US" smtClean="0"/>
              <a:t>2020/1/23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486-6546-451B-98D5-39A5D28742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63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942-D0B6-4C6E-9535-F5D88599753B}" type="datetimeFigureOut">
              <a:rPr lang="zh-CN" altLang="en-US" smtClean="0"/>
              <a:t>2020/1/23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486-6546-451B-98D5-39A5D28742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92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942-D0B6-4C6E-9535-F5D88599753B}" type="datetimeFigureOut">
              <a:rPr lang="zh-CN" altLang="en-US" smtClean="0"/>
              <a:t>2020/1/23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486-6546-451B-98D5-39A5D28742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68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942-D0B6-4C6E-9535-F5D88599753B}" type="datetimeFigureOut">
              <a:rPr lang="zh-CN" altLang="en-US" smtClean="0"/>
              <a:t>2020/1/23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486-6546-451B-98D5-39A5D28742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0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942-D0B6-4C6E-9535-F5D88599753B}" type="datetimeFigureOut">
              <a:rPr lang="zh-CN" altLang="en-US" smtClean="0"/>
              <a:t>2020/1/23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486-6546-451B-98D5-39A5D28742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23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942-D0B6-4C6E-9535-F5D88599753B}" type="datetimeFigureOut">
              <a:rPr lang="zh-CN" altLang="en-US" smtClean="0"/>
              <a:t>2020/1/23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486-6546-451B-98D5-39A5D28742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57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942-D0B6-4C6E-9535-F5D88599753B}" type="datetimeFigureOut">
              <a:rPr lang="zh-CN" altLang="en-US" smtClean="0"/>
              <a:t>2020/1/23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486-6546-451B-98D5-39A5D28742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61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942-D0B6-4C6E-9535-F5D88599753B}" type="datetimeFigureOut">
              <a:rPr lang="zh-CN" altLang="en-US" smtClean="0"/>
              <a:t>2020/1/23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486-6546-451B-98D5-39A5D28742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942-D0B6-4C6E-9535-F5D88599753B}" type="datetimeFigureOut">
              <a:rPr lang="zh-CN" altLang="en-US" smtClean="0"/>
              <a:t>2020/1/23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486-6546-451B-98D5-39A5D28742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6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942-D0B6-4C6E-9535-F5D88599753B}" type="datetimeFigureOut">
              <a:rPr lang="zh-CN" altLang="en-US" smtClean="0"/>
              <a:t>2020/1/23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486-6546-451B-98D5-39A5D28742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64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942-D0B6-4C6E-9535-F5D88599753B}" type="datetimeFigureOut">
              <a:rPr lang="zh-CN" altLang="en-US" smtClean="0"/>
              <a:t>2020/1/23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486-6546-451B-98D5-39A5D28742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1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16942-D0B6-4C6E-9535-F5D88599753B}" type="datetimeFigureOut">
              <a:rPr lang="zh-CN" altLang="en-US" smtClean="0"/>
              <a:t>2020/1/23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CD486-6546-451B-98D5-39A5D28742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76255" y="180109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冠状病毒</a:t>
            </a:r>
            <a:endParaRPr lang="zh-CN" altLang="en-US" sz="3600" dirty="0"/>
          </a:p>
        </p:txBody>
      </p:sp>
      <p:sp>
        <p:nvSpPr>
          <p:cNvPr id="3" name="文本框 2"/>
          <p:cNvSpPr txBox="1"/>
          <p:nvPr/>
        </p:nvSpPr>
        <p:spPr>
          <a:xfrm>
            <a:off x="3038955" y="3422073"/>
            <a:ext cx="5314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latin typeface="Arial Black" panose="020B0A04020102020204" pitchFamily="34" charset="0"/>
              </a:rPr>
              <a:t>广州医科大学附属第六医院  呼吸内科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pPr algn="ctr"/>
            <a:r>
              <a:rPr lang="zh-CN" altLang="en-US" sz="2400" dirty="0" smtClean="0">
                <a:latin typeface="Arial Black" panose="020B0A04020102020204" pitchFamily="34" charset="0"/>
              </a:rPr>
              <a:t>陈子盛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M.D</a:t>
            </a:r>
          </a:p>
          <a:p>
            <a:pPr algn="ctr"/>
            <a:r>
              <a:rPr lang="en-US" altLang="zh-CN" sz="2400" dirty="0" smtClean="0">
                <a:latin typeface="Arial Black" panose="020B0A04020102020204" pitchFamily="34" charset="0"/>
              </a:rPr>
              <a:t>2020.1.22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7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95454" y="318655"/>
            <a:ext cx="151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诊断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87927" y="942109"/>
            <a:ext cx="109589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 Rounded MT Bold" panose="020F0704030504030204" pitchFamily="34" charset="0"/>
              </a:rPr>
              <a:t>下呼吸道标本、上呼吸道标本</a:t>
            </a:r>
            <a:r>
              <a:rPr lang="zh-CN" altLang="en-US" b="1" dirty="0" smtClean="0">
                <a:latin typeface="Arial Rounded MT Bold" panose="020F0704030504030204" pitchFamily="34" charset="0"/>
              </a:rPr>
              <a:t>和</a:t>
            </a:r>
            <a:r>
              <a:rPr lang="zh-CN" altLang="en-US" dirty="0" smtClean="0">
                <a:latin typeface="Arial Rounded MT Bold" panose="020F0704030504030204" pitchFamily="34" charset="0"/>
              </a:rPr>
              <a:t>血清标本都应采集</a:t>
            </a:r>
            <a:endParaRPr lang="en-US" altLang="zh-CN" dirty="0" smtClean="0">
              <a:latin typeface="Arial Rounded MT Bold" panose="020F0704030504030204" pitchFamily="34" charset="0"/>
            </a:endParaRPr>
          </a:p>
          <a:p>
            <a:endParaRPr lang="en-US" altLang="zh-CN" dirty="0">
              <a:latin typeface="Arial Rounded MT Bold" panose="020F0704030504030204" pitchFamily="34" charset="0"/>
            </a:endParaRPr>
          </a:p>
          <a:p>
            <a:r>
              <a:rPr lang="zh-CN" altLang="en-US" dirty="0" smtClean="0">
                <a:latin typeface="Arial Rounded MT Bold" panose="020F0704030504030204" pitchFamily="34" charset="0"/>
              </a:rPr>
              <a:t>应首选呼吸道标本</a:t>
            </a:r>
            <a:r>
              <a:rPr lang="en-US" altLang="zh-CN" dirty="0" smtClean="0">
                <a:latin typeface="Arial Rounded MT Bold" panose="020F0704030504030204" pitchFamily="34" charset="0"/>
              </a:rPr>
              <a:t>(</a:t>
            </a:r>
            <a:r>
              <a:rPr lang="zh-CN" altLang="en-US" dirty="0" smtClean="0">
                <a:latin typeface="Arial Rounded MT Bold" panose="020F0704030504030204" pitchFamily="34" charset="0"/>
              </a:rPr>
              <a:t>所有病情严重患者和能采集到下呼吸道标本的情况，应选择下呼吸道标本；病情轻且采集不到下呼吸道标本的情况下，可选择上呼吸道标本</a:t>
            </a:r>
            <a:r>
              <a:rPr lang="en-US" altLang="zh-CN" dirty="0" smtClean="0">
                <a:latin typeface="Arial Rounded MT Bold" panose="020F0704030504030204" pitchFamily="34" charset="0"/>
              </a:rPr>
              <a:t>)</a:t>
            </a:r>
          </a:p>
          <a:p>
            <a:endParaRPr lang="en-US" altLang="zh-CN" dirty="0">
              <a:latin typeface="Arial Rounded MT Bold" panose="020F0704030504030204" pitchFamily="34" charset="0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应同时采集鼻咽和口咽拭子标本</a:t>
            </a:r>
            <a:r>
              <a:rPr lang="en-US" altLang="zh-CN" dirty="0" smtClean="0">
                <a:latin typeface="Arial Rounded MT Bold" panose="020F0704030504030204" pitchFamily="34" charset="0"/>
              </a:rPr>
              <a:t>(2</a:t>
            </a:r>
            <a:r>
              <a:rPr lang="zh-CN" altLang="en-US" dirty="0" smtClean="0">
                <a:latin typeface="Arial Rounded MT Bold" panose="020F0704030504030204" pitchFamily="34" charset="0"/>
              </a:rPr>
              <a:t>个带合成纤维拭子的塑料棒，置于同一个采集容器中</a:t>
            </a:r>
            <a:r>
              <a:rPr lang="en-US" altLang="zh-CN" dirty="0" smtClean="0">
                <a:latin typeface="Arial Rounded MT Bold" panose="020F0704030504030204" pitchFamily="34" charset="0"/>
              </a:rPr>
              <a:t>)</a:t>
            </a:r>
            <a:r>
              <a:rPr lang="zh-CN" altLang="en-US" dirty="0" smtClean="0">
                <a:latin typeface="Arial Rounded MT Bold" panose="020F0704030504030204" pitchFamily="34" charset="0"/>
              </a:rPr>
              <a:t>，</a:t>
            </a:r>
            <a:r>
              <a:rPr lang="zh-CN" altLang="en-US" b="1" dirty="0" smtClean="0">
                <a:latin typeface="Arial Rounded MT Bold" panose="020F0704030504030204" pitchFamily="34" charset="0"/>
              </a:rPr>
              <a:t>或</a:t>
            </a:r>
            <a:r>
              <a:rPr lang="en-US" altLang="zh-CN" dirty="0" smtClean="0">
                <a:latin typeface="Arial Rounded MT Bold" panose="020F0704030504030204" pitchFamily="34" charset="0"/>
              </a:rPr>
              <a:t>2-3mL</a:t>
            </a:r>
            <a:r>
              <a:rPr lang="zh-CN" altLang="en-US" dirty="0" smtClean="0">
                <a:latin typeface="Arial Rounded MT Bold" panose="020F0704030504030204" pitchFamily="34" charset="0"/>
              </a:rPr>
              <a:t>的鼻咽吸出物。如果患者没有下呼吸道疾病的症状和体征，或无法采集到下呼吸道标本，那采集上呼吸道标本就尤为重要。</a:t>
            </a:r>
            <a:endParaRPr lang="en-US" altLang="zh-CN" dirty="0" smtClean="0">
              <a:latin typeface="Arial Rounded MT Bold" panose="020F0704030504030204" pitchFamily="34" charset="0"/>
            </a:endParaRPr>
          </a:p>
          <a:p>
            <a:endParaRPr lang="en-US" altLang="zh-CN" dirty="0">
              <a:latin typeface="Arial Rounded MT Bold" panose="020F0704030504030204" pitchFamily="34" charset="0"/>
            </a:endParaRPr>
          </a:p>
          <a:p>
            <a:r>
              <a:rPr lang="zh-CN" altLang="en-US" dirty="0" smtClean="0"/>
              <a:t>如果高度怀疑患者感染，但呼吸道标本初步检测结果为阴性，应再在</a:t>
            </a:r>
            <a:r>
              <a:rPr lang="zh-CN" altLang="en-US" b="1" dirty="0" smtClean="0"/>
              <a:t>多个部位采集呼吸道标本进行检测</a:t>
            </a:r>
            <a:r>
              <a:rPr lang="zh-CN" altLang="en-US" dirty="0" smtClean="0"/>
              <a:t>。出现</a:t>
            </a:r>
            <a:r>
              <a:rPr lang="zh-CN" altLang="en-US" b="1" dirty="0" smtClean="0">
                <a:solidFill>
                  <a:srgbClr val="FF0000"/>
                </a:solidFill>
              </a:rPr>
              <a:t>假阴性结果的可能原因包括标本质量较差，例如在病程晚期或非常早期采集的标本、没有正确处理及运送标本，或检测存在技术问题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>
              <a:latin typeface="Arial Rounded MT Bold" panose="020F0704030504030204" pitchFamily="34" charset="0"/>
            </a:endParaRPr>
          </a:p>
          <a:p>
            <a:endParaRPr lang="zh-CN" alt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6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7309" y="928255"/>
            <a:ext cx="109035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应接受检测的患者：</a:t>
            </a:r>
            <a:endParaRPr lang="en-US" altLang="zh-CN" b="1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“聚集性病例”是指两人或多人在同一个</a:t>
            </a:r>
            <a:r>
              <a:rPr lang="en-US" altLang="zh-CN" dirty="0" smtClean="0"/>
              <a:t>14</a:t>
            </a:r>
            <a:r>
              <a:rPr lang="zh-CN" altLang="en-US" dirty="0" smtClean="0"/>
              <a:t>日阶段内出现症状，且与具体环境有关，例如教室、工作场所、家庭、大家庭、医院、其他住宿机构、军营或休闲野营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b="1" dirty="0" smtClean="0"/>
              <a:t>在发病之前</a:t>
            </a:r>
            <a:r>
              <a:rPr lang="en-US" altLang="zh-CN" b="1" dirty="0" smtClean="0"/>
              <a:t>14</a:t>
            </a:r>
            <a:r>
              <a:rPr lang="zh-CN" altLang="en-US" b="1" dirty="0" smtClean="0"/>
              <a:t>日之内有过如下任何暴露情况的急性呼吸道疾病患者，不论其严重程度</a:t>
            </a:r>
            <a:endParaRPr lang="en-US" altLang="zh-CN" b="1" dirty="0" smtClean="0"/>
          </a:p>
          <a:p>
            <a:r>
              <a:rPr lang="zh-CN" altLang="en-US" dirty="0" smtClean="0"/>
              <a:t>与</a:t>
            </a:r>
            <a:r>
              <a:rPr lang="en-US" altLang="zh-CN" dirty="0" err="1" smtClean="0"/>
              <a:t>nCoV</a:t>
            </a:r>
            <a:r>
              <a:rPr lang="zh-CN" altLang="en-US" dirty="0" smtClean="0"/>
              <a:t>感染确诊或可能病例在其患病期间有过密切身体接触。</a:t>
            </a:r>
          </a:p>
          <a:p>
            <a:r>
              <a:rPr lang="en-US" altLang="zh-CN" dirty="0" smtClean="0"/>
              <a:t>•</a:t>
            </a:r>
            <a:r>
              <a:rPr lang="zh-CN" altLang="en-US" dirty="0" smtClean="0"/>
              <a:t>已经报告过医院相关</a:t>
            </a:r>
            <a:r>
              <a:rPr lang="en-US" altLang="zh-CN" dirty="0" err="1" smtClean="0"/>
              <a:t>nCoV</a:t>
            </a:r>
            <a:r>
              <a:rPr lang="zh-CN" altLang="en-US" dirty="0" smtClean="0"/>
              <a:t>的国家的卫生保健设施。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 smtClean="0"/>
              <a:t>密切接触</a:t>
            </a:r>
            <a:r>
              <a:rPr lang="zh-CN" altLang="en-US" dirty="0" smtClean="0"/>
              <a:t>定义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未穿戴推荐的个人防护装备</a:t>
            </a:r>
            <a:r>
              <a:rPr lang="en-US" altLang="zh-CN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即隔离服、手套、防毒面具、护目具</a:t>
            </a:r>
            <a:r>
              <a:rPr lang="en-US" altLang="zh-CN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)</a:t>
            </a:r>
            <a:r>
              <a:rPr lang="zh-CN" alt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的情况下，在距离确诊病例约</a:t>
            </a:r>
            <a:r>
              <a:rPr lang="en-US" altLang="zh-CN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英尺</a:t>
            </a:r>
            <a:r>
              <a:rPr lang="en-US" altLang="zh-CN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(2</a:t>
            </a:r>
            <a:r>
              <a:rPr lang="zh-CN" alt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米</a:t>
            </a:r>
            <a:r>
              <a:rPr lang="en-US" altLang="zh-CN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)</a:t>
            </a:r>
            <a:r>
              <a:rPr lang="zh-CN" alt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以内或室内或护理区长时间停留</a:t>
            </a:r>
            <a:r>
              <a:rPr lang="en-US" altLang="zh-CN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(</a:t>
            </a:r>
            <a:r>
              <a:rPr lang="zh-CN" alt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例如医护人员、家庭成员</a:t>
            </a:r>
            <a:r>
              <a:rPr lang="en-US" altLang="zh-CN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),</a:t>
            </a:r>
          </a:p>
          <a:p>
            <a:r>
              <a:rPr lang="zh-CN" alt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或</a:t>
            </a:r>
            <a:endParaRPr lang="zh-CN" altLang="en-US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●未穿戴推荐的个人防护装备</a:t>
            </a:r>
            <a:r>
              <a:rPr lang="en-US" altLang="zh-CN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即隔离服、手套、防毒面具、护目具</a:t>
            </a:r>
            <a:r>
              <a:rPr lang="en-US" altLang="zh-CN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)</a:t>
            </a:r>
            <a:r>
              <a:rPr lang="zh-CN" alt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的情况下，直接接触感染性分泌物</a:t>
            </a:r>
            <a:r>
              <a:rPr lang="en-US" altLang="zh-CN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如患者咳嗽分泌物</a:t>
            </a:r>
            <a:r>
              <a:rPr lang="en-US" altLang="zh-CN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072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42509" y="48490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治疗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57746" y="1995054"/>
            <a:ext cx="100687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Arial Black" panose="020B0A04020102020204" pitchFamily="34" charset="0"/>
              </a:rPr>
              <a:t>无特效药</a:t>
            </a:r>
            <a:endParaRPr lang="en-US" altLang="zh-CN" dirty="0" smtClean="0">
              <a:latin typeface="Arial Black" panose="020B0A04020102020204" pitchFamily="34" charset="0"/>
            </a:endParaRPr>
          </a:p>
          <a:p>
            <a:endParaRPr lang="en-US" altLang="zh-CN" dirty="0">
              <a:latin typeface="Arial Black" panose="020B0A04020102020204" pitchFamily="34" charset="0"/>
            </a:endParaRPr>
          </a:p>
          <a:p>
            <a:r>
              <a:rPr lang="zh-CN" altLang="en-US" dirty="0" smtClean="0">
                <a:latin typeface="Arial Black" panose="020B0A04020102020204" pitchFamily="34" charset="0"/>
              </a:rPr>
              <a:t>多克隆抗毒血清、疫苗（目前没有）</a:t>
            </a:r>
            <a:r>
              <a:rPr lang="en-US" altLang="zh-CN" dirty="0" smtClean="0">
                <a:latin typeface="Arial Black" panose="020B0A04020102020204" pitchFamily="34" charset="0"/>
              </a:rPr>
              <a:t>----</a:t>
            </a:r>
            <a:r>
              <a:rPr lang="zh-CN" altLang="en-US" dirty="0" smtClean="0">
                <a:latin typeface="Arial Black" panose="020B0A04020102020204" pitchFamily="34" charset="0"/>
              </a:rPr>
              <a:t>主流的研发思路</a:t>
            </a:r>
            <a:endParaRPr lang="en-US" altLang="zh-CN" dirty="0" smtClean="0">
              <a:latin typeface="Arial Black" panose="020B0A04020102020204" pitchFamily="34" charset="0"/>
            </a:endParaRPr>
          </a:p>
          <a:p>
            <a:endParaRPr lang="en-US" altLang="zh-CN" dirty="0">
              <a:latin typeface="Arial Black" panose="020B0A04020102020204" pitchFamily="34" charset="0"/>
            </a:endParaRPr>
          </a:p>
          <a:p>
            <a:r>
              <a:rPr lang="zh-CN" altLang="en-US" dirty="0" smtClean="0">
                <a:latin typeface="Arial Black" panose="020B0A04020102020204" pitchFamily="34" charset="0"/>
              </a:rPr>
              <a:t>干扰素</a:t>
            </a:r>
            <a:r>
              <a:rPr lang="en-US" altLang="zh-CN" dirty="0" smtClean="0">
                <a:latin typeface="Arial Black" panose="020B0A04020102020204" pitchFamily="34" charset="0"/>
              </a:rPr>
              <a:t>+</a:t>
            </a:r>
            <a:r>
              <a:rPr lang="zh-CN" altLang="en-US" dirty="0" smtClean="0">
                <a:latin typeface="Arial Black" panose="020B0A04020102020204" pitchFamily="34" charset="0"/>
              </a:rPr>
              <a:t>洛匹那韦</a:t>
            </a:r>
            <a:r>
              <a:rPr lang="en-US" altLang="zh-CN" dirty="0" smtClean="0">
                <a:latin typeface="Arial Black" panose="020B0A04020102020204" pitchFamily="34" charset="0"/>
              </a:rPr>
              <a:t>+</a:t>
            </a:r>
            <a:r>
              <a:rPr lang="zh-CN" altLang="en-US" dirty="0" smtClean="0">
                <a:latin typeface="Arial Black" panose="020B0A04020102020204" pitchFamily="34" charset="0"/>
              </a:rPr>
              <a:t>利托那韦（治疗</a:t>
            </a:r>
            <a:r>
              <a:rPr lang="en-US" altLang="zh-CN" dirty="0" smtClean="0">
                <a:latin typeface="Arial Black" panose="020B0A04020102020204" pitchFamily="34" charset="0"/>
              </a:rPr>
              <a:t>HIV</a:t>
            </a:r>
            <a:r>
              <a:rPr lang="zh-CN" altLang="en-US" dirty="0" smtClean="0">
                <a:latin typeface="Arial Black" panose="020B0A04020102020204" pitchFamily="34" charset="0"/>
              </a:rPr>
              <a:t>的思路，协同抑制病毒不那么快变异），可能</a:t>
            </a:r>
            <a:r>
              <a:rPr lang="zh-CN" altLang="en-US" dirty="0" smtClean="0">
                <a:latin typeface="Arial Black" panose="020B0A04020102020204" pitchFamily="34" charset="0"/>
              </a:rPr>
              <a:t>有效</a:t>
            </a:r>
            <a:endParaRPr lang="en-US" altLang="zh-CN" dirty="0" smtClean="0">
              <a:latin typeface="Arial Black" panose="020B0A04020102020204" pitchFamily="34" charset="0"/>
            </a:endParaRPr>
          </a:p>
          <a:p>
            <a:endParaRPr lang="en-US" altLang="zh-CN" dirty="0">
              <a:latin typeface="Arial Black" panose="020B0A04020102020204" pitchFamily="34" charset="0"/>
            </a:endParaRPr>
          </a:p>
          <a:p>
            <a:r>
              <a:rPr lang="zh-CN" altLang="en-US" dirty="0" smtClean="0">
                <a:latin typeface="Arial Black" panose="020B0A04020102020204" pitchFamily="34" charset="0"/>
              </a:rPr>
              <a:t>奥司他韦</a:t>
            </a:r>
            <a:r>
              <a:rPr lang="en-US" altLang="zh-CN" dirty="0" smtClean="0">
                <a:latin typeface="Arial Black" panose="020B0A04020102020204" pitchFamily="34" charset="0"/>
              </a:rPr>
              <a:t>+</a:t>
            </a:r>
            <a:r>
              <a:rPr lang="zh-CN" altLang="en-US" dirty="0" smtClean="0">
                <a:latin typeface="Arial Black" panose="020B0A04020102020204" pitchFamily="34" charset="0"/>
              </a:rPr>
              <a:t>利巴韦林</a:t>
            </a:r>
            <a:r>
              <a:rPr lang="en-US" altLang="zh-CN" dirty="0" smtClean="0">
                <a:latin typeface="Arial Black" panose="020B0A04020102020204" pitchFamily="34" charset="0"/>
              </a:rPr>
              <a:t>+</a:t>
            </a:r>
            <a:r>
              <a:rPr lang="zh-CN" altLang="en-US" dirty="0" smtClean="0">
                <a:latin typeface="Arial Black" panose="020B0A04020102020204" pitchFamily="34" charset="0"/>
              </a:rPr>
              <a:t>广谱抗菌素（</a:t>
            </a:r>
            <a:r>
              <a:rPr lang="en-US" altLang="zh-CN" dirty="0" smtClean="0">
                <a:latin typeface="Arial Black" panose="020B0A04020102020204" pitchFamily="34" charset="0"/>
              </a:rPr>
              <a:t>2003</a:t>
            </a:r>
            <a:r>
              <a:rPr lang="zh-CN" altLang="en-US" dirty="0" smtClean="0">
                <a:latin typeface="Arial Black" panose="020B0A04020102020204" pitchFamily="34" charset="0"/>
              </a:rPr>
              <a:t>年加拿大</a:t>
            </a:r>
            <a:r>
              <a:rPr lang="en-US" altLang="zh-CN" dirty="0" smtClean="0">
                <a:latin typeface="Arial Black" panose="020B0A04020102020204" pitchFamily="34" charset="0"/>
              </a:rPr>
              <a:t>SARS</a:t>
            </a:r>
            <a:r>
              <a:rPr lang="zh-CN" altLang="en-US" dirty="0" smtClean="0">
                <a:latin typeface="Arial Black" panose="020B0A04020102020204" pitchFamily="34" charset="0"/>
              </a:rPr>
              <a:t>治疗经验</a:t>
            </a:r>
            <a:r>
              <a:rPr lang="en-US" altLang="zh-CN" dirty="0" smtClean="0">
                <a:latin typeface="Arial Black" panose="020B0A04020102020204" pitchFamily="34" charset="0"/>
              </a:rPr>
              <a:t>NEJM</a:t>
            </a:r>
            <a:r>
              <a:rPr lang="zh-CN" altLang="en-US" dirty="0" smtClean="0">
                <a:latin typeface="Arial Black" panose="020B0A04020102020204" pitchFamily="34" charset="0"/>
              </a:rPr>
              <a:t>）优于上述</a:t>
            </a:r>
            <a:r>
              <a:rPr lang="en-US" altLang="zh-CN" dirty="0" smtClean="0">
                <a:latin typeface="Arial Black" panose="020B0A04020102020204" pitchFamily="34" charset="0"/>
              </a:rPr>
              <a:t>3</a:t>
            </a:r>
            <a:r>
              <a:rPr lang="zh-CN" altLang="en-US" dirty="0" smtClean="0">
                <a:latin typeface="Arial Black" panose="020B0A04020102020204" pitchFamily="34" charset="0"/>
              </a:rPr>
              <a:t>联可能性大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0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64182" y="263236"/>
            <a:ext cx="126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预防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74073" y="1080655"/>
            <a:ext cx="1143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 Rounded MT Bold" panose="020F0704030504030204" pitchFamily="34" charset="0"/>
              </a:rPr>
              <a:t>WHO</a:t>
            </a:r>
            <a:r>
              <a:rPr lang="zh-CN" altLang="en-US" sz="2000" dirty="0" smtClean="0">
                <a:latin typeface="Arial Rounded MT Bold" panose="020F0704030504030204" pitchFamily="34" charset="0"/>
              </a:rPr>
              <a:t>推荐，在处理急性呼吸道感染患者时采取</a:t>
            </a:r>
            <a:r>
              <a:rPr lang="zh-CN" alt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标准防护措施和飞沫防护措施</a:t>
            </a:r>
            <a:r>
              <a:rPr lang="zh-CN" altLang="en-US" sz="2000" dirty="0" smtClean="0">
                <a:latin typeface="Arial Rounded MT Bold" panose="020F0704030504030204" pitchFamily="34" charset="0"/>
              </a:rPr>
              <a:t>。在处理拟诊或确诊</a:t>
            </a:r>
            <a:r>
              <a:rPr lang="en-US" altLang="zh-CN" sz="2000" dirty="0" err="1" smtClean="0">
                <a:latin typeface="Arial Rounded MT Bold" panose="020F0704030504030204" pitchFamily="34" charset="0"/>
              </a:rPr>
              <a:t>nCoV</a:t>
            </a:r>
            <a:r>
              <a:rPr lang="zh-CN" altLang="en-US" sz="2000" dirty="0" smtClean="0">
                <a:latin typeface="Arial Rounded MT Bold" panose="020F0704030504030204" pitchFamily="34" charset="0"/>
              </a:rPr>
              <a:t>感染病例时，还应</a:t>
            </a:r>
            <a:r>
              <a:rPr lang="zh-CN" altLang="en-US" sz="2000" b="1" dirty="0" smtClean="0">
                <a:latin typeface="Arial Rounded MT Bold" panose="020F0704030504030204" pitchFamily="34" charset="0"/>
              </a:rPr>
              <a:t>增加接触预防措施和眼部保护措施</a:t>
            </a:r>
            <a:r>
              <a:rPr lang="zh-CN" altLang="en-US" sz="2000" dirty="0" smtClean="0">
                <a:latin typeface="Arial Rounded MT Bold" panose="020F0704030504030204" pitchFamily="34" charset="0"/>
              </a:rPr>
              <a:t>。</a:t>
            </a:r>
            <a:r>
              <a:rPr lang="zh-CN" alt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在进行会产生气溶胶的操作时，应采用空气防护措施</a:t>
            </a:r>
            <a:endParaRPr lang="en-US" altLang="zh-CN" sz="2000" b="1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zh-CN" altLang="en-US" sz="2000" b="1" dirty="0" smtClean="0">
                <a:latin typeface="Arial Rounded MT Bold" panose="020F0704030504030204" pitchFamily="34" charset="0"/>
              </a:rPr>
              <a:t>在处理明确或疑似</a:t>
            </a:r>
            <a:r>
              <a:rPr lang="en-US" altLang="zh-CN" sz="2000" b="1" dirty="0" err="1" smtClean="0">
                <a:latin typeface="Arial Rounded MT Bold" panose="020F0704030504030204" pitchFamily="34" charset="0"/>
              </a:rPr>
              <a:t>CoV</a:t>
            </a:r>
            <a:r>
              <a:rPr lang="zh-CN" altLang="en-US" sz="2000" b="1" dirty="0" smtClean="0">
                <a:latin typeface="Arial Rounded MT Bold" panose="020F0704030504030204" pitchFamily="34" charset="0"/>
              </a:rPr>
              <a:t>感染的住院患者时，采用标准防护措施、接触防护措施和空气防护措施</a:t>
            </a:r>
            <a:endParaRPr lang="en-US" altLang="zh-CN" sz="2000" b="1" dirty="0" smtClean="0">
              <a:latin typeface="Arial Rounded MT Bold" panose="020F0704030504030204" pitchFamily="34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zh-CN" altLang="en-US" sz="2000" dirty="0" smtClean="0">
                <a:latin typeface="Arial Rounded MT Bold" panose="020F0704030504030204" pitchFamily="34" charset="0"/>
              </a:rPr>
              <a:t>由于已明确</a:t>
            </a:r>
            <a:r>
              <a:rPr lang="en-US" altLang="zh-CN" sz="2000" dirty="0" smtClean="0">
                <a:latin typeface="Arial Rounded MT Bold" panose="020F0704030504030204" pitchFamily="34" charset="0"/>
              </a:rPr>
              <a:t>MERS-</a:t>
            </a:r>
            <a:r>
              <a:rPr lang="en-US" altLang="zh-CN" sz="2000" dirty="0" err="1" smtClean="0">
                <a:latin typeface="Arial Rounded MT Bold" panose="020F0704030504030204" pitchFamily="34" charset="0"/>
              </a:rPr>
              <a:t>CoV</a:t>
            </a:r>
            <a:r>
              <a:rPr lang="zh-CN" altLang="en-US" sz="2000" dirty="0" smtClean="0">
                <a:latin typeface="Arial Rounded MT Bold" panose="020F0704030504030204" pitchFamily="34" charset="0"/>
              </a:rPr>
              <a:t>感染患者的呼吸道分泌物在出现症状后至少</a:t>
            </a:r>
            <a:r>
              <a:rPr lang="en-US" altLang="zh-CN" sz="2000" dirty="0" smtClean="0">
                <a:latin typeface="Arial Rounded MT Bold" panose="020F0704030504030204" pitchFamily="34" charset="0"/>
              </a:rPr>
              <a:t>3</a:t>
            </a:r>
            <a:r>
              <a:rPr lang="zh-CN" altLang="en-US" sz="2000" dirty="0" smtClean="0">
                <a:latin typeface="Arial Rounded MT Bold" panose="020F0704030504030204" pitchFamily="34" charset="0"/>
              </a:rPr>
              <a:t>周都含有病毒</a:t>
            </a:r>
            <a:r>
              <a:rPr lang="en-US" altLang="zh-CN" sz="2000" dirty="0" smtClean="0">
                <a:latin typeface="Arial Rounded MT Bold" panose="020F0704030504030204" pitchFamily="34" charset="0"/>
              </a:rPr>
              <a:t>RNA</a:t>
            </a:r>
            <a:r>
              <a:rPr lang="zh-CN" altLang="en-US" sz="2000" dirty="0" smtClean="0">
                <a:latin typeface="Arial Rounded MT Bold" panose="020F0704030504030204" pitchFamily="34" charset="0"/>
              </a:rPr>
              <a:t>，并且已在首次诊断后的</a:t>
            </a:r>
            <a:r>
              <a:rPr lang="en-US" altLang="zh-CN" sz="2000" dirty="0" smtClean="0">
                <a:latin typeface="Arial Rounded MT Bold" panose="020F0704030504030204" pitchFamily="34" charset="0"/>
              </a:rPr>
              <a:t>2-3</a:t>
            </a:r>
            <a:r>
              <a:rPr lang="zh-CN" altLang="en-US" sz="2000" dirty="0" smtClean="0">
                <a:latin typeface="Arial Rounded MT Bold" panose="020F0704030504030204" pitchFamily="34" charset="0"/>
              </a:rPr>
              <a:t>周从病房空气样品和环境表面分离出存活的病毒，应采取感染控制防护措施直至下呼吸道标本</a:t>
            </a:r>
            <a:r>
              <a:rPr lang="en-US" altLang="zh-CN" sz="2000" dirty="0" smtClean="0">
                <a:latin typeface="Arial Rounded MT Bold" panose="020F0704030504030204" pitchFamily="34" charset="0"/>
              </a:rPr>
              <a:t>(</a:t>
            </a:r>
            <a:r>
              <a:rPr lang="zh-CN" altLang="en-US" sz="2000" dirty="0" smtClean="0">
                <a:latin typeface="Arial Rounded MT Bold" panose="020F0704030504030204" pitchFamily="34" charset="0"/>
              </a:rPr>
              <a:t>痰或气管吸出物</a:t>
            </a:r>
            <a:r>
              <a:rPr lang="en-US" altLang="zh-CN" sz="2000" dirty="0" smtClean="0">
                <a:latin typeface="Arial Rounded MT Bold" panose="020F0704030504030204" pitchFamily="34" charset="0"/>
              </a:rPr>
              <a:t>)</a:t>
            </a:r>
            <a:r>
              <a:rPr lang="zh-CN" altLang="en-US" sz="2000" dirty="0" smtClean="0">
                <a:latin typeface="Arial Rounded MT Bold" panose="020F0704030504030204" pitchFamily="34" charset="0"/>
              </a:rPr>
              <a:t>为病毒</a:t>
            </a:r>
            <a:r>
              <a:rPr lang="en-US" altLang="zh-CN" sz="2000" dirty="0" smtClean="0">
                <a:latin typeface="Arial Rounded MT Bold" panose="020F0704030504030204" pitchFamily="34" charset="0"/>
              </a:rPr>
              <a:t>RNA</a:t>
            </a:r>
            <a:r>
              <a:rPr lang="zh-CN" altLang="en-US" sz="2000" dirty="0" smtClean="0">
                <a:latin typeface="Arial Rounded MT Bold" panose="020F0704030504030204" pitchFamily="34" charset="0"/>
              </a:rPr>
              <a:t>阴性或直至出院。</a:t>
            </a:r>
            <a:endParaRPr lang="en-US" altLang="zh-CN" sz="2000" dirty="0" smtClean="0">
              <a:latin typeface="Arial Rounded MT Bold" panose="020F0704030504030204" pitchFamily="34" charset="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zh-CN" altLang="en-US" sz="2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5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1" y="1454728"/>
            <a:ext cx="10986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过渡性家庭治疗和隔离</a:t>
            </a:r>
            <a:r>
              <a:rPr lang="zh-CN" altLang="en-US" dirty="0" smtClean="0"/>
              <a:t> </a:t>
            </a:r>
            <a:r>
              <a:rPr lang="en-US" altLang="zh-CN" dirty="0" smtClean="0"/>
              <a:t>— </a:t>
            </a:r>
            <a:r>
              <a:rPr lang="zh-CN" altLang="en-US" dirty="0" smtClean="0"/>
              <a:t>美国</a:t>
            </a:r>
            <a:r>
              <a:rPr lang="en-US" altLang="zh-CN" dirty="0" smtClean="0"/>
              <a:t>CDC</a:t>
            </a:r>
            <a:r>
              <a:rPr lang="zh-CN" altLang="en-US" dirty="0" smtClean="0"/>
              <a:t>推荐，正在接受</a:t>
            </a:r>
            <a:r>
              <a:rPr lang="en-US" altLang="zh-CN" dirty="0" smtClean="0"/>
              <a:t>MERS-</a:t>
            </a:r>
            <a:r>
              <a:rPr lang="en-US" altLang="zh-CN" dirty="0" err="1" smtClean="0"/>
              <a:t>CoV</a:t>
            </a:r>
            <a:r>
              <a:rPr lang="zh-CN" altLang="en-US" dirty="0" smtClean="0"/>
              <a:t>感染评估且无需住院的患者，可以在家接受治疗和隔离，隔离定义为将传染性疾病患者与健康者分隔开或限制其活动。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274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8982" y="942109"/>
            <a:ext cx="97258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 Rounded MT Bold" panose="020F0704030504030204" pitchFamily="34" charset="0"/>
              </a:rPr>
              <a:t>温带气候条件下，冠状病毒呼吸系统感染主要发生在冬季，但有时可见秋季或春季的发病小高峰，任何时候都可能发生感染</a:t>
            </a:r>
            <a:endParaRPr lang="en-US" altLang="zh-CN" dirty="0" smtClean="0">
              <a:latin typeface="Arial Rounded MT Bold" panose="020F0704030504030204" pitchFamily="34" charset="0"/>
            </a:endParaRPr>
          </a:p>
          <a:p>
            <a:endParaRPr lang="en-US" altLang="zh-CN" dirty="0">
              <a:latin typeface="Arial Rounded MT Bold" panose="020F0704030504030204" pitchFamily="34" charset="0"/>
            </a:endParaRPr>
          </a:p>
          <a:p>
            <a:r>
              <a:rPr lang="en-US" altLang="zh-CN" dirty="0" smtClean="0">
                <a:latin typeface="Arial Rounded MT Bold" panose="020F0704030504030204" pitchFamily="34" charset="0"/>
              </a:rPr>
              <a:t>MERS-</a:t>
            </a:r>
            <a:r>
              <a:rPr lang="en-US" altLang="zh-CN" dirty="0" err="1" smtClean="0">
                <a:latin typeface="Arial Rounded MT Bold" panose="020F0704030504030204" pitchFamily="34" charset="0"/>
              </a:rPr>
              <a:t>CoV</a:t>
            </a:r>
            <a:r>
              <a:rPr lang="zh-CN" altLang="en-US" dirty="0" smtClean="0">
                <a:latin typeface="Arial Rounded MT Bold" panose="020F0704030504030204" pitchFamily="34" charset="0"/>
              </a:rPr>
              <a:t>最易在有症状患者下呼吸道标本</a:t>
            </a:r>
            <a:r>
              <a:rPr lang="en-US" altLang="zh-CN" dirty="0" smtClean="0">
                <a:latin typeface="Arial Rounded MT Bold" panose="020F0704030504030204" pitchFamily="34" charset="0"/>
              </a:rPr>
              <a:t>(</a:t>
            </a:r>
            <a:r>
              <a:rPr lang="zh-CN" altLang="en-US" dirty="0" smtClean="0">
                <a:latin typeface="Arial Rounded MT Bold" panose="020F0704030504030204" pitchFamily="34" charset="0"/>
              </a:rPr>
              <a:t>气管吸取物、痰或支气管肺泡灌洗液</a:t>
            </a:r>
            <a:r>
              <a:rPr lang="en-US" altLang="zh-CN" dirty="0" smtClean="0">
                <a:latin typeface="Arial Rounded MT Bold" panose="020F0704030504030204" pitchFamily="34" charset="0"/>
              </a:rPr>
              <a:t>)</a:t>
            </a:r>
            <a:r>
              <a:rPr lang="zh-CN" altLang="en-US" dirty="0" smtClean="0">
                <a:latin typeface="Arial Rounded MT Bold" panose="020F0704030504030204" pitchFamily="34" charset="0"/>
              </a:rPr>
              <a:t>中检出，其排毒期可持续数周。有关病毒排出的研究指出，下呼吸道分泌物的病毒</a:t>
            </a:r>
            <a:r>
              <a:rPr lang="en-US" altLang="zh-CN" dirty="0" smtClean="0">
                <a:latin typeface="Arial Rounded MT Bold" panose="020F0704030504030204" pitchFamily="34" charset="0"/>
              </a:rPr>
              <a:t>RNA</a:t>
            </a:r>
            <a:r>
              <a:rPr lang="zh-CN" altLang="en-US" dirty="0" smtClean="0">
                <a:latin typeface="Arial Rounded MT Bold" panose="020F0704030504030204" pitchFamily="34" charset="0"/>
              </a:rPr>
              <a:t>浓度比上呼吸道分泌物、血清或粪便高出至少</a:t>
            </a:r>
            <a:r>
              <a:rPr lang="en-US" altLang="zh-CN" dirty="0" smtClean="0">
                <a:latin typeface="Arial Rounded MT Bold" panose="020F0704030504030204" pitchFamily="34" charset="0"/>
              </a:rPr>
              <a:t>2</a:t>
            </a:r>
            <a:r>
              <a:rPr lang="zh-CN" altLang="en-US" dirty="0" smtClean="0">
                <a:latin typeface="Arial Rounded MT Bold" panose="020F0704030504030204" pitchFamily="34" charset="0"/>
              </a:rPr>
              <a:t>个数量级</a:t>
            </a:r>
            <a:endParaRPr lang="en-US" altLang="zh-CN" dirty="0">
              <a:latin typeface="Arial Rounded MT Bold" panose="020F0704030504030204" pitchFamily="34" charset="0"/>
            </a:endParaRPr>
          </a:p>
          <a:p>
            <a:endParaRPr lang="en-US" altLang="zh-CN" dirty="0" smtClean="0">
              <a:latin typeface="Arial Rounded MT Bold" panose="020F0704030504030204" pitchFamily="34" charset="0"/>
            </a:endParaRPr>
          </a:p>
          <a:p>
            <a:r>
              <a:rPr lang="zh-CN" altLang="en-US" dirty="0" smtClean="0">
                <a:latin typeface="Arial Rounded MT Bold" panose="020F0704030504030204" pitchFamily="34" charset="0"/>
              </a:rPr>
              <a:t>虽然下呼吸道分泌物中的病毒</a:t>
            </a:r>
            <a:r>
              <a:rPr lang="en-US" altLang="zh-CN" dirty="0" smtClean="0">
                <a:latin typeface="Arial Rounded MT Bold" panose="020F0704030504030204" pitchFamily="34" charset="0"/>
              </a:rPr>
              <a:t>RNA</a:t>
            </a:r>
            <a:r>
              <a:rPr lang="zh-CN" altLang="en-US" dirty="0" smtClean="0">
                <a:latin typeface="Arial Rounded MT Bold" panose="020F0704030504030204" pitchFamily="34" charset="0"/>
              </a:rPr>
              <a:t>载量会随时间推移而缓慢降低，但是</a:t>
            </a:r>
            <a:r>
              <a:rPr lang="zh-CN" altLang="en-US" b="1" dirty="0" smtClean="0">
                <a:latin typeface="Arial Rounded MT Bold" panose="020F0704030504030204" pitchFamily="34" charset="0"/>
              </a:rPr>
              <a:t>排毒期通常会持续</a:t>
            </a:r>
            <a:r>
              <a:rPr lang="en-US" altLang="zh-CN" b="1" dirty="0" smtClean="0">
                <a:latin typeface="Arial Rounded MT Bold" panose="020F0704030504030204" pitchFamily="34" charset="0"/>
              </a:rPr>
              <a:t>3</a:t>
            </a:r>
            <a:r>
              <a:rPr lang="zh-CN" altLang="en-US" b="1" dirty="0" smtClean="0">
                <a:latin typeface="Arial Rounded MT Bold" panose="020F0704030504030204" pitchFamily="34" charset="0"/>
              </a:rPr>
              <a:t>周或更久</a:t>
            </a:r>
            <a:r>
              <a:rPr lang="zh-CN" altLang="en-US" dirty="0" smtClean="0">
                <a:latin typeface="Arial Rounded MT Bold" panose="020F0704030504030204" pitchFamily="34" charset="0"/>
              </a:rPr>
              <a:t>。呼吸道病毒</a:t>
            </a:r>
            <a:r>
              <a:rPr lang="en-US" altLang="zh-CN" dirty="0" smtClean="0">
                <a:latin typeface="Arial Rounded MT Bold" panose="020F0704030504030204" pitchFamily="34" charset="0"/>
              </a:rPr>
              <a:t>RNA</a:t>
            </a:r>
            <a:r>
              <a:rPr lang="zh-CN" altLang="en-US" dirty="0" smtClean="0">
                <a:latin typeface="Arial Rounded MT Bold" panose="020F0704030504030204" pitchFamily="34" charset="0"/>
              </a:rPr>
              <a:t>浓度水平和持续时间可能与疾病的严重程度有关</a:t>
            </a:r>
            <a:endParaRPr lang="en-US" altLang="zh-CN" dirty="0" smtClean="0">
              <a:latin typeface="Arial Rounded MT Bold" panose="020F0704030504030204" pitchFamily="34" charset="0"/>
            </a:endParaRPr>
          </a:p>
          <a:p>
            <a:endParaRPr lang="en-US" altLang="zh-CN" dirty="0">
              <a:latin typeface="Arial Rounded MT Bold" panose="020F0704030504030204" pitchFamily="34" charset="0"/>
            </a:endParaRPr>
          </a:p>
          <a:p>
            <a:r>
              <a:rPr lang="zh-CN" altLang="en-US" dirty="0" smtClean="0">
                <a:latin typeface="Arial Rounded MT Bold" panose="020F0704030504030204" pitchFamily="34" charset="0"/>
              </a:rPr>
              <a:t>一名无症状医务人员经</a:t>
            </a:r>
            <a:r>
              <a:rPr lang="en-US" altLang="zh-CN" dirty="0" smtClean="0">
                <a:latin typeface="Arial Rounded MT Bold" panose="020F0704030504030204" pitchFamily="34" charset="0"/>
              </a:rPr>
              <a:t>PCR</a:t>
            </a:r>
            <a:r>
              <a:rPr lang="zh-CN" altLang="en-US" dirty="0" smtClean="0">
                <a:latin typeface="Arial Rounded MT Bold" panose="020F0704030504030204" pitchFamily="34" charset="0"/>
              </a:rPr>
              <a:t>也检测到长期排毒，连续</a:t>
            </a:r>
            <a:r>
              <a:rPr lang="en-US" altLang="zh-CN" dirty="0" smtClean="0">
                <a:latin typeface="Arial Rounded MT Bold" panose="020F0704030504030204" pitchFamily="34" charset="0"/>
              </a:rPr>
              <a:t>PCR</a:t>
            </a:r>
            <a:r>
              <a:rPr lang="zh-CN" altLang="en-US" dirty="0" smtClean="0">
                <a:latin typeface="Arial Rounded MT Bold" panose="020F0704030504030204" pitchFamily="34" charset="0"/>
              </a:rPr>
              <a:t>检测发现脱落期持续</a:t>
            </a:r>
            <a:r>
              <a:rPr lang="en-US" altLang="zh-CN" dirty="0" smtClean="0">
                <a:latin typeface="Arial Rounded MT Bold" panose="020F0704030504030204" pitchFamily="34" charset="0"/>
              </a:rPr>
              <a:t>6</a:t>
            </a:r>
            <a:r>
              <a:rPr lang="zh-CN" altLang="en-US" dirty="0" smtClean="0">
                <a:latin typeface="Arial Rounded MT Bold" panose="020F0704030504030204" pitchFamily="34" charset="0"/>
              </a:rPr>
              <a:t>周，这些结果提示无症状携带者可能是潜在的传染源</a:t>
            </a:r>
            <a:endParaRPr lang="en-US" altLang="zh-CN" dirty="0" smtClean="0">
              <a:latin typeface="Arial Rounded MT Bold" panose="020F0704030504030204" pitchFamily="34" charset="0"/>
            </a:endParaRPr>
          </a:p>
          <a:p>
            <a:endParaRPr lang="en-US" altLang="zh-CN" dirty="0">
              <a:latin typeface="Arial Rounded MT Bold" panose="020F0704030504030204" pitchFamily="34" charset="0"/>
            </a:endParaRPr>
          </a:p>
          <a:p>
            <a:r>
              <a:rPr lang="en-US" altLang="zh-CN" dirty="0" smtClean="0">
                <a:latin typeface="Arial Rounded MT Bold" panose="020F0704030504030204" pitchFamily="34" charset="0"/>
              </a:rPr>
              <a:t>2</a:t>
            </a:r>
            <a:r>
              <a:rPr lang="zh-CN" altLang="en-US" dirty="0" smtClean="0">
                <a:latin typeface="Arial Rounded MT Bold" panose="020F0704030504030204" pitchFamily="34" charset="0"/>
              </a:rPr>
              <a:t>例患者的</a:t>
            </a:r>
            <a:r>
              <a:rPr lang="en-US" altLang="zh-CN" dirty="0" smtClean="0">
                <a:latin typeface="Arial Rounded MT Bold" panose="020F0704030504030204" pitchFamily="34" charset="0"/>
              </a:rPr>
              <a:t>MERS-</a:t>
            </a:r>
            <a:r>
              <a:rPr lang="en-US" altLang="zh-CN" dirty="0" err="1" smtClean="0">
                <a:latin typeface="Arial Rounded MT Bold" panose="020F0704030504030204" pitchFamily="34" charset="0"/>
              </a:rPr>
              <a:t>CoV</a:t>
            </a:r>
            <a:r>
              <a:rPr lang="en-US" altLang="zh-CN" dirty="0" smtClean="0">
                <a:latin typeface="Arial Rounded MT Bold" panose="020F0704030504030204" pitchFamily="34" charset="0"/>
              </a:rPr>
              <a:t> PCR</a:t>
            </a:r>
            <a:r>
              <a:rPr lang="zh-CN" altLang="en-US" dirty="0" smtClean="0">
                <a:latin typeface="Arial Rounded MT Bold" panose="020F0704030504030204" pitchFamily="34" charset="0"/>
              </a:rPr>
              <a:t>阳性结果持续了至少</a:t>
            </a:r>
            <a:r>
              <a:rPr lang="en-US" altLang="zh-CN" dirty="0" smtClean="0">
                <a:latin typeface="Arial Rounded MT Bold" panose="020F0704030504030204" pitchFamily="34" charset="0"/>
              </a:rPr>
              <a:t>1</a:t>
            </a:r>
            <a:r>
              <a:rPr lang="zh-CN" altLang="en-US" dirty="0" smtClean="0">
                <a:latin typeface="Arial Rounded MT Bold" panose="020F0704030504030204" pitchFamily="34" charset="0"/>
              </a:rPr>
              <a:t>个月，其中一例患者死于难治性急性呼吸窘迫综合征</a:t>
            </a:r>
            <a:r>
              <a:rPr lang="en-US" altLang="zh-CN" dirty="0" smtClean="0">
                <a:latin typeface="Arial Rounded MT Bold" panose="020F0704030504030204" pitchFamily="34" charset="0"/>
              </a:rPr>
              <a:t>(acute respiratory distress syndrome, ARDS)</a:t>
            </a:r>
            <a:r>
              <a:rPr lang="zh-CN" altLang="en-US" dirty="0" smtClean="0">
                <a:latin typeface="Arial Rounded MT Bold" panose="020F0704030504030204" pitchFamily="34" charset="0"/>
              </a:rPr>
              <a:t>和肾衰竭，其在病程第</a:t>
            </a:r>
            <a:r>
              <a:rPr lang="en-US" altLang="zh-CN" dirty="0" smtClean="0">
                <a:latin typeface="Arial Rounded MT Bold" panose="020F0704030504030204" pitchFamily="34" charset="0"/>
              </a:rPr>
              <a:t>30</a:t>
            </a:r>
            <a:r>
              <a:rPr lang="zh-CN" altLang="en-US" dirty="0" smtClean="0">
                <a:latin typeface="Arial Rounded MT Bold" panose="020F0704030504030204" pitchFamily="34" charset="0"/>
              </a:rPr>
              <a:t>日时仍可从咽部和气管拭子、血液和尿液标本中检出</a:t>
            </a:r>
            <a:r>
              <a:rPr lang="en-US" altLang="zh-CN" dirty="0" smtClean="0">
                <a:latin typeface="Arial Rounded MT Bold" panose="020F0704030504030204" pitchFamily="34" charset="0"/>
              </a:rPr>
              <a:t>MERS-</a:t>
            </a:r>
            <a:r>
              <a:rPr lang="en-US" altLang="zh-CN" dirty="0" err="1" smtClean="0">
                <a:latin typeface="Arial Rounded MT Bold" panose="020F0704030504030204" pitchFamily="34" charset="0"/>
              </a:rPr>
              <a:t>CoV</a:t>
            </a:r>
            <a:r>
              <a:rPr lang="en-US" altLang="zh-CN" dirty="0" smtClean="0">
                <a:latin typeface="Arial Rounded MT Bold" panose="020F0704030504030204" pitchFamily="34" charset="0"/>
              </a:rPr>
              <a:t> RNA</a:t>
            </a:r>
            <a:r>
              <a:rPr lang="zh-CN" altLang="en-US" dirty="0" smtClean="0">
                <a:latin typeface="Arial Rounded MT Bold" panose="020F0704030504030204" pitchFamily="34" charset="0"/>
              </a:rPr>
              <a:t>。另一例患者发生多系统器官衰竭但最终康复，其在病程第</a:t>
            </a:r>
            <a:r>
              <a:rPr lang="en-US" altLang="zh-CN" dirty="0" smtClean="0">
                <a:latin typeface="Arial Rounded MT Bold" panose="020F0704030504030204" pitchFamily="34" charset="0"/>
              </a:rPr>
              <a:t>33</a:t>
            </a:r>
            <a:r>
              <a:rPr lang="zh-CN" altLang="en-US" dirty="0" smtClean="0">
                <a:latin typeface="Arial Rounded MT Bold" panose="020F0704030504030204" pitchFamily="34" charset="0"/>
              </a:rPr>
              <a:t>日时仍可从气管吸取物中检出</a:t>
            </a:r>
            <a:r>
              <a:rPr lang="en-US" altLang="zh-CN" dirty="0" smtClean="0">
                <a:latin typeface="Arial Rounded MT Bold" panose="020F0704030504030204" pitchFamily="34" charset="0"/>
              </a:rPr>
              <a:t>MERS-</a:t>
            </a:r>
            <a:r>
              <a:rPr lang="en-US" altLang="zh-CN" dirty="0" err="1" smtClean="0">
                <a:latin typeface="Arial Rounded MT Bold" panose="020F0704030504030204" pitchFamily="34" charset="0"/>
              </a:rPr>
              <a:t>CoV</a:t>
            </a:r>
            <a:r>
              <a:rPr lang="en-US" altLang="zh-CN" dirty="0" smtClean="0">
                <a:latin typeface="Arial Rounded MT Bold" panose="020F0704030504030204" pitchFamily="34" charset="0"/>
              </a:rPr>
              <a:t> RNA</a:t>
            </a:r>
            <a:r>
              <a:rPr lang="zh-CN" altLang="en-US" dirty="0" smtClean="0">
                <a:latin typeface="Arial Rounded MT Bold" panose="020F0704030504030204" pitchFamily="34" charset="0"/>
              </a:rPr>
              <a:t>。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8145" y="706582"/>
            <a:ext cx="106541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 Rounded MT Bold" panose="020F0704030504030204" pitchFamily="34" charset="0"/>
              </a:rPr>
              <a:t>韩国一项研究对</a:t>
            </a:r>
            <a:r>
              <a:rPr lang="en-US" altLang="zh-CN" dirty="0" smtClean="0">
                <a:latin typeface="Arial Rounded MT Bold" panose="020F0704030504030204" pitchFamily="34" charset="0"/>
              </a:rPr>
              <a:t>4</a:t>
            </a:r>
            <a:r>
              <a:rPr lang="zh-CN" altLang="en-US" dirty="0" smtClean="0">
                <a:latin typeface="Arial Rounded MT Bold" panose="020F0704030504030204" pitchFamily="34" charset="0"/>
              </a:rPr>
              <a:t>例免疫功能正常的重度</a:t>
            </a:r>
            <a:r>
              <a:rPr lang="en-US" altLang="zh-CN" dirty="0" smtClean="0">
                <a:latin typeface="Arial Rounded MT Bold" panose="020F0704030504030204" pitchFamily="34" charset="0"/>
              </a:rPr>
              <a:t>MERS-</a:t>
            </a:r>
            <a:r>
              <a:rPr lang="en-US" altLang="zh-CN" dirty="0" err="1" smtClean="0">
                <a:latin typeface="Arial Rounded MT Bold" panose="020F0704030504030204" pitchFamily="34" charset="0"/>
              </a:rPr>
              <a:t>CoV</a:t>
            </a:r>
            <a:r>
              <a:rPr lang="zh-CN" altLang="en-US" dirty="0" smtClean="0">
                <a:latin typeface="Arial Rounded MT Bold" panose="020F0704030504030204" pitchFamily="34" charset="0"/>
              </a:rPr>
              <a:t>肺炎患者的呼吸道标本，以及其病房物体表面标本进行针对</a:t>
            </a:r>
            <a:r>
              <a:rPr lang="en-US" altLang="zh-CN" dirty="0" smtClean="0">
                <a:latin typeface="Arial Rounded MT Bold" panose="020F0704030504030204" pitchFamily="34" charset="0"/>
              </a:rPr>
              <a:t>MERS-</a:t>
            </a:r>
            <a:r>
              <a:rPr lang="en-US" altLang="zh-CN" dirty="0" err="1" smtClean="0">
                <a:latin typeface="Arial Rounded MT Bold" panose="020F0704030504030204" pitchFamily="34" charset="0"/>
              </a:rPr>
              <a:t>CoV</a:t>
            </a:r>
            <a:r>
              <a:rPr lang="zh-CN" altLang="en-US" dirty="0" smtClean="0">
                <a:latin typeface="Arial Rounded MT Bold" panose="020F0704030504030204" pitchFamily="34" charset="0"/>
              </a:rPr>
              <a:t>的</a:t>
            </a:r>
            <a:r>
              <a:rPr lang="en-US" altLang="zh-CN" dirty="0" smtClean="0">
                <a:latin typeface="Arial Rounded MT Bold" panose="020F0704030504030204" pitchFamily="34" charset="0"/>
              </a:rPr>
              <a:t>PCR</a:t>
            </a:r>
            <a:r>
              <a:rPr lang="zh-CN" altLang="en-US" dirty="0" smtClean="0">
                <a:latin typeface="Arial Rounded MT Bold" panose="020F0704030504030204" pitchFamily="34" charset="0"/>
              </a:rPr>
              <a:t>检测和培养。症状发作后</a:t>
            </a:r>
            <a:r>
              <a:rPr lang="en-US" altLang="zh-CN" dirty="0" smtClean="0">
                <a:latin typeface="Arial Rounded MT Bold" panose="020F0704030504030204" pitchFamily="34" charset="0"/>
              </a:rPr>
              <a:t>18-25</a:t>
            </a:r>
            <a:r>
              <a:rPr lang="zh-CN" altLang="en-US" dirty="0" smtClean="0">
                <a:latin typeface="Arial Rounded MT Bold" panose="020F0704030504030204" pitchFamily="34" charset="0"/>
              </a:rPr>
              <a:t>日，其中</a:t>
            </a:r>
            <a:r>
              <a:rPr lang="en-US" altLang="zh-CN" dirty="0" smtClean="0">
                <a:latin typeface="Arial Rounded MT Bold" panose="020F0704030504030204" pitchFamily="34" charset="0"/>
              </a:rPr>
              <a:t>3</a:t>
            </a:r>
            <a:r>
              <a:rPr lang="zh-CN" altLang="en-US" dirty="0" smtClean="0">
                <a:latin typeface="Arial Rounded MT Bold" panose="020F0704030504030204" pitchFamily="34" charset="0"/>
              </a:rPr>
              <a:t>例患者的呼吸道标本中培养出病毒。同时，数份环境标本中成功培养出了病毒，这些标本取自于</a:t>
            </a:r>
            <a:r>
              <a:rPr lang="zh-CN" altLang="en-US" b="1" dirty="0" smtClean="0">
                <a:latin typeface="Arial Rounded MT Bold" panose="020F0704030504030204" pitchFamily="34" charset="0"/>
              </a:rPr>
              <a:t>床单、一个静脉输液架、床栏、一张缓冲区的桌子及一台</a:t>
            </a:r>
            <a:r>
              <a:rPr lang="en-US" altLang="zh-CN" b="1" dirty="0" smtClean="0">
                <a:latin typeface="Arial Rounded MT Bold" panose="020F0704030504030204" pitchFamily="34" charset="0"/>
              </a:rPr>
              <a:t>X</a:t>
            </a:r>
            <a:r>
              <a:rPr lang="zh-CN" altLang="en-US" b="1" dirty="0" smtClean="0">
                <a:latin typeface="Arial Rounded MT Bold" panose="020F0704030504030204" pitchFamily="34" charset="0"/>
              </a:rPr>
              <a:t>线摄影机等</a:t>
            </a:r>
            <a:r>
              <a:rPr lang="zh-CN" altLang="en-US" dirty="0" smtClean="0">
                <a:latin typeface="Arial Rounded MT Bold" panose="020F0704030504030204" pitchFamily="34" charset="0"/>
              </a:rPr>
              <a:t>。而且，在患者呼吸道标本最后一次呈</a:t>
            </a:r>
            <a:r>
              <a:rPr lang="en-US" altLang="zh-CN" dirty="0" smtClean="0">
                <a:latin typeface="Arial Rounded MT Bold" panose="020F0704030504030204" pitchFamily="34" charset="0"/>
              </a:rPr>
              <a:t>PCR</a:t>
            </a:r>
            <a:r>
              <a:rPr lang="zh-CN" altLang="en-US" dirty="0" smtClean="0">
                <a:latin typeface="Arial Rounded MT Bold" panose="020F0704030504030204" pitchFamily="34" charset="0"/>
              </a:rPr>
              <a:t>阳性之后长达</a:t>
            </a:r>
            <a:r>
              <a:rPr lang="en-US" altLang="zh-CN" dirty="0" smtClean="0">
                <a:latin typeface="Arial Rounded MT Bold" panose="020F0704030504030204" pitchFamily="34" charset="0"/>
              </a:rPr>
              <a:t>5</a:t>
            </a:r>
            <a:r>
              <a:rPr lang="zh-CN" altLang="en-US" dirty="0" smtClean="0">
                <a:latin typeface="Arial Rounded MT Bold" panose="020F0704030504030204" pitchFamily="34" charset="0"/>
              </a:rPr>
              <a:t>日，物体表面仍检出了病毒</a:t>
            </a:r>
            <a:r>
              <a:rPr lang="en-US" altLang="zh-CN" dirty="0" smtClean="0">
                <a:latin typeface="Arial Rounded MT Bold" panose="020F0704030504030204" pitchFamily="34" charset="0"/>
              </a:rPr>
              <a:t>RNA</a:t>
            </a:r>
            <a:r>
              <a:rPr lang="zh-CN" altLang="en-US" dirty="0" smtClean="0">
                <a:latin typeface="Arial Rounded MT Bold" panose="020F0704030504030204" pitchFamily="34" charset="0"/>
              </a:rPr>
              <a:t>。对于环境标本，</a:t>
            </a:r>
            <a:r>
              <a:rPr lang="en-US" altLang="zh-CN" dirty="0" smtClean="0">
                <a:latin typeface="Arial Rounded MT Bold" panose="020F0704030504030204" pitchFamily="34" charset="0"/>
              </a:rPr>
              <a:t>PCR</a:t>
            </a:r>
            <a:r>
              <a:rPr lang="zh-CN" altLang="en-US" dirty="0" smtClean="0">
                <a:latin typeface="Arial Rounded MT Bold" panose="020F0704030504030204" pitchFamily="34" charset="0"/>
              </a:rPr>
              <a:t>检测</a:t>
            </a:r>
            <a:r>
              <a:rPr lang="en-US" altLang="zh-CN" dirty="0" smtClean="0">
                <a:latin typeface="Arial Rounded MT Bold" panose="020F0704030504030204" pitchFamily="34" charset="0"/>
              </a:rPr>
              <a:t>RNA</a:t>
            </a:r>
            <a:r>
              <a:rPr lang="zh-CN" altLang="en-US" dirty="0" smtClean="0">
                <a:latin typeface="Arial Rounded MT Bold" panose="020F0704030504030204" pitchFamily="34" charset="0"/>
              </a:rPr>
              <a:t>的敏感性明显高于培养检测病毒的敏感性</a:t>
            </a:r>
            <a:r>
              <a:rPr lang="en-US" altLang="zh-CN" dirty="0" smtClean="0">
                <a:latin typeface="Arial Rounded MT Bold" panose="020F0704030504030204" pitchFamily="34" charset="0"/>
              </a:rPr>
              <a:t>(</a:t>
            </a:r>
            <a:r>
              <a:rPr lang="zh-CN" altLang="en-US" dirty="0" smtClean="0">
                <a:latin typeface="Arial Rounded MT Bold" panose="020F0704030504030204" pitchFamily="34" charset="0"/>
              </a:rPr>
              <a:t>共有</a:t>
            </a:r>
            <a:r>
              <a:rPr lang="en-US" altLang="zh-CN" dirty="0" smtClean="0">
                <a:latin typeface="Arial Rounded MT Bold" panose="020F0704030504030204" pitchFamily="34" charset="0"/>
              </a:rPr>
              <a:t>148</a:t>
            </a:r>
            <a:r>
              <a:rPr lang="zh-CN" altLang="en-US" dirty="0" smtClean="0">
                <a:latin typeface="Arial Rounded MT Bold" panose="020F0704030504030204" pitchFamily="34" charset="0"/>
              </a:rPr>
              <a:t>份标本同时进行了这两种检测，</a:t>
            </a:r>
            <a:r>
              <a:rPr lang="en-US" altLang="zh-CN" dirty="0" smtClean="0">
                <a:latin typeface="Arial Rounded MT Bold" panose="020F0704030504030204" pitchFamily="34" charset="0"/>
              </a:rPr>
              <a:t>PCR</a:t>
            </a:r>
            <a:r>
              <a:rPr lang="zh-CN" altLang="en-US" dirty="0" smtClean="0">
                <a:latin typeface="Arial Rounded MT Bold" panose="020F0704030504030204" pitchFamily="34" charset="0"/>
              </a:rPr>
              <a:t>阳性</a:t>
            </a:r>
            <a:r>
              <a:rPr lang="en-US" altLang="zh-CN" dirty="0" smtClean="0">
                <a:latin typeface="Arial Rounded MT Bold" panose="020F0704030504030204" pitchFamily="34" charset="0"/>
              </a:rPr>
              <a:t>30</a:t>
            </a:r>
            <a:r>
              <a:rPr lang="zh-CN" altLang="en-US" dirty="0" smtClean="0">
                <a:latin typeface="Arial Rounded MT Bold" panose="020F0704030504030204" pitchFamily="34" charset="0"/>
              </a:rPr>
              <a:t>份，培养阳性</a:t>
            </a:r>
            <a:r>
              <a:rPr lang="en-US" altLang="zh-CN" dirty="0" smtClean="0">
                <a:latin typeface="Arial Rounded MT Bold" panose="020F0704030504030204" pitchFamily="34" charset="0"/>
              </a:rPr>
              <a:t>6</a:t>
            </a:r>
            <a:r>
              <a:rPr lang="zh-CN" altLang="en-US" dirty="0" smtClean="0">
                <a:latin typeface="Arial Rounded MT Bold" panose="020F0704030504030204" pitchFamily="34" charset="0"/>
              </a:rPr>
              <a:t>份</a:t>
            </a:r>
            <a:r>
              <a:rPr lang="en-US" altLang="zh-CN" dirty="0" smtClean="0">
                <a:latin typeface="Arial Rounded MT Bold" panose="020F0704030504030204" pitchFamily="34" charset="0"/>
              </a:rPr>
              <a:t>)</a:t>
            </a:r>
          </a:p>
          <a:p>
            <a:endParaRPr lang="en-US" altLang="zh-CN" dirty="0">
              <a:latin typeface="Arial Rounded MT Bold" panose="020F0704030504030204" pitchFamily="34" charset="0"/>
            </a:endParaRPr>
          </a:p>
          <a:p>
            <a:endParaRPr lang="en-US" altLang="zh-CN" dirty="0" smtClean="0">
              <a:latin typeface="Arial Rounded MT Bold" panose="020F0704030504030204" pitchFamily="34" charset="0"/>
            </a:endParaRPr>
          </a:p>
          <a:p>
            <a:r>
              <a:rPr lang="zh-CN" altLang="en-US" dirty="0" smtClean="0">
                <a:latin typeface="Arial Rounded MT Bold" panose="020F0704030504030204" pitchFamily="34" charset="0"/>
              </a:rPr>
              <a:t>韩国的第</a:t>
            </a:r>
            <a:r>
              <a:rPr lang="en-US" altLang="zh-CN" dirty="0" smtClean="0">
                <a:latin typeface="Arial Rounded MT Bold" panose="020F0704030504030204" pitchFamily="34" charset="0"/>
              </a:rPr>
              <a:t>1</a:t>
            </a:r>
            <a:r>
              <a:rPr lang="zh-CN" altLang="en-US" dirty="0" smtClean="0">
                <a:latin typeface="Arial Rounded MT Bold" panose="020F0704030504030204" pitchFamily="34" charset="0"/>
              </a:rPr>
              <a:t>例病例于</a:t>
            </a:r>
            <a:r>
              <a:rPr lang="en-US" altLang="zh-CN" dirty="0" smtClean="0">
                <a:latin typeface="Arial Rounded MT Bold" panose="020F0704030504030204" pitchFamily="34" charset="0"/>
              </a:rPr>
              <a:t>2015</a:t>
            </a:r>
            <a:r>
              <a:rPr lang="zh-CN" altLang="en-US" dirty="0" smtClean="0">
                <a:latin typeface="Arial Rounded MT Bold" panose="020F0704030504030204" pitchFamily="34" charset="0"/>
              </a:rPr>
              <a:t>年</a:t>
            </a:r>
            <a:r>
              <a:rPr lang="en-US" altLang="zh-CN" dirty="0" smtClean="0">
                <a:latin typeface="Arial Rounded MT Bold" panose="020F0704030504030204" pitchFamily="34" charset="0"/>
              </a:rPr>
              <a:t>5</a:t>
            </a:r>
            <a:r>
              <a:rPr lang="zh-CN" altLang="en-US" dirty="0" smtClean="0">
                <a:latin typeface="Arial Rounded MT Bold" panose="020F0704030504030204" pitchFamily="34" charset="0"/>
              </a:rPr>
              <a:t>月确诊（</a:t>
            </a:r>
            <a:r>
              <a:rPr lang="zh-CN" altLang="en-US" b="1" dirty="0" smtClean="0">
                <a:latin typeface="Arial Rounded MT Bold" panose="020F0704030504030204" pitchFamily="34" charset="0"/>
              </a:rPr>
              <a:t>超级传播者</a:t>
            </a:r>
            <a:r>
              <a:rPr lang="zh-CN" altLang="en-US" dirty="0" smtClean="0">
                <a:latin typeface="Arial Rounded MT Bold" panose="020F0704030504030204" pitchFamily="34" charset="0"/>
              </a:rPr>
              <a:t>），患者是一名在发病前不久去过巴林岛、阿联酋、沙特阿拉伯和卡塔尔的男性。至</a:t>
            </a:r>
            <a:r>
              <a:rPr lang="en-US" altLang="zh-CN" dirty="0" smtClean="0">
                <a:latin typeface="Arial Rounded MT Bold" panose="020F0704030504030204" pitchFamily="34" charset="0"/>
              </a:rPr>
              <a:t>2015</a:t>
            </a:r>
            <a:r>
              <a:rPr lang="zh-CN" altLang="en-US" dirty="0" smtClean="0">
                <a:latin typeface="Arial Rounded MT Bold" panose="020F0704030504030204" pitchFamily="34" charset="0"/>
              </a:rPr>
              <a:t>年</a:t>
            </a:r>
            <a:r>
              <a:rPr lang="en-US" altLang="zh-CN" dirty="0" smtClean="0">
                <a:latin typeface="Arial Rounded MT Bold" panose="020F0704030504030204" pitchFamily="34" charset="0"/>
              </a:rPr>
              <a:t>7</a:t>
            </a:r>
            <a:r>
              <a:rPr lang="zh-CN" altLang="en-US" dirty="0" smtClean="0">
                <a:latin typeface="Arial Rounded MT Bold" panose="020F0704030504030204" pitchFamily="34" charset="0"/>
              </a:rPr>
              <a:t>月初，家庭和医院接触者中共报道了</a:t>
            </a:r>
            <a:r>
              <a:rPr lang="en-US" altLang="zh-CN" dirty="0" smtClean="0">
                <a:latin typeface="Arial Rounded MT Bold" panose="020F0704030504030204" pitchFamily="34" charset="0"/>
              </a:rPr>
              <a:t>185</a:t>
            </a:r>
            <a:r>
              <a:rPr lang="zh-CN" altLang="en-US" dirty="0" smtClean="0">
                <a:latin typeface="Arial Rounded MT Bold" panose="020F0704030504030204" pitchFamily="34" charset="0"/>
              </a:rPr>
              <a:t>例第二代和第三代病例；有</a:t>
            </a:r>
            <a:r>
              <a:rPr lang="en-US" altLang="zh-CN" dirty="0" smtClean="0">
                <a:latin typeface="Arial Rounded MT Bold" panose="020F0704030504030204" pitchFamily="34" charset="0"/>
              </a:rPr>
              <a:t>36</a:t>
            </a:r>
            <a:r>
              <a:rPr lang="zh-CN" altLang="en-US" dirty="0" smtClean="0">
                <a:latin typeface="Arial Rounded MT Bold" panose="020F0704030504030204" pitchFamily="34" charset="0"/>
              </a:rPr>
              <a:t>例患者死亡。中国境内报道的第</a:t>
            </a:r>
            <a:r>
              <a:rPr lang="en-US" altLang="zh-CN" dirty="0" smtClean="0">
                <a:latin typeface="Arial Rounded MT Bold" panose="020F0704030504030204" pitchFamily="34" charset="0"/>
              </a:rPr>
              <a:t>1</a:t>
            </a:r>
            <a:r>
              <a:rPr lang="zh-CN" altLang="en-US" dirty="0" smtClean="0">
                <a:latin typeface="Arial Rounded MT Bold" panose="020F0704030504030204" pitchFamily="34" charset="0"/>
              </a:rPr>
              <a:t>例病例是一名在接触了</a:t>
            </a:r>
            <a:r>
              <a:rPr lang="en-US" altLang="zh-CN" dirty="0" smtClean="0">
                <a:latin typeface="Arial Rounded MT Bold" panose="020F0704030504030204" pitchFamily="34" charset="0"/>
              </a:rPr>
              <a:t>2</a:t>
            </a:r>
            <a:r>
              <a:rPr lang="zh-CN" altLang="en-US" dirty="0" smtClean="0">
                <a:latin typeface="Arial Rounded MT Bold" panose="020F0704030504030204" pitchFamily="34" charset="0"/>
              </a:rPr>
              <a:t>名</a:t>
            </a:r>
            <a:r>
              <a:rPr lang="en-US" altLang="zh-CN" dirty="0" smtClean="0">
                <a:latin typeface="Arial Rounded MT Bold" panose="020F0704030504030204" pitchFamily="34" charset="0"/>
              </a:rPr>
              <a:t>MERS-</a:t>
            </a:r>
            <a:r>
              <a:rPr lang="en-US" altLang="zh-CN" dirty="0" err="1" smtClean="0">
                <a:latin typeface="Arial Rounded MT Bold" panose="020F0704030504030204" pitchFamily="34" charset="0"/>
              </a:rPr>
              <a:t>CoV</a:t>
            </a:r>
            <a:r>
              <a:rPr lang="zh-CN" altLang="en-US" dirty="0" smtClean="0">
                <a:latin typeface="Arial Rounded MT Bold" panose="020F0704030504030204" pitchFamily="34" charset="0"/>
              </a:rPr>
              <a:t>感染</a:t>
            </a:r>
            <a:r>
              <a:rPr lang="zh-CN" altLang="en-US" b="1" dirty="0" smtClean="0">
                <a:latin typeface="Arial Rounded MT Bold" panose="020F0704030504030204" pitchFamily="34" charset="0"/>
              </a:rPr>
              <a:t>亲属</a:t>
            </a:r>
            <a:r>
              <a:rPr lang="zh-CN" altLang="en-US" dirty="0" smtClean="0">
                <a:latin typeface="Arial Rounded MT Bold" panose="020F0704030504030204" pitchFamily="34" charset="0"/>
              </a:rPr>
              <a:t>后前来中国旅行的男性。</a:t>
            </a:r>
            <a:r>
              <a:rPr lang="zh-CN" altLang="en-US" dirty="0" smtClean="0">
                <a:solidFill>
                  <a:srgbClr val="FF0000"/>
                </a:solidFill>
              </a:rPr>
              <a:t>一名患者于</a:t>
            </a:r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</a:rPr>
              <a:t>27-29</a:t>
            </a:r>
            <a:r>
              <a:rPr lang="zh-CN" altLang="en-US" dirty="0" smtClean="0">
                <a:solidFill>
                  <a:srgbClr val="FF0000"/>
                </a:solidFill>
              </a:rPr>
              <a:t>日在韩国首尔一所医院的急诊科治疗期间，感染了至少</a:t>
            </a:r>
            <a:r>
              <a:rPr lang="en-US" altLang="zh-CN" dirty="0" smtClean="0">
                <a:solidFill>
                  <a:srgbClr val="FF0000"/>
                </a:solidFill>
              </a:rPr>
              <a:t>70</a:t>
            </a:r>
            <a:r>
              <a:rPr lang="zh-CN" altLang="en-US" dirty="0" smtClean="0">
                <a:solidFill>
                  <a:srgbClr val="FF0000"/>
                </a:solidFill>
              </a:rPr>
              <a:t>人</a:t>
            </a:r>
            <a:r>
              <a:rPr lang="zh-CN" altLang="en-US" dirty="0" smtClean="0"/>
              <a:t>。</a:t>
            </a:r>
            <a:endParaRPr lang="en-US" altLang="zh-CN" dirty="0" smtClean="0">
              <a:latin typeface="Arial Rounded MT Bold" panose="020F0704030504030204" pitchFamily="34" charset="0"/>
            </a:endParaRPr>
          </a:p>
          <a:p>
            <a:endParaRPr lang="en-US" altLang="zh-CN" dirty="0">
              <a:latin typeface="Arial Rounded MT Bold" panose="020F0704030504030204" pitchFamily="34" charset="0"/>
            </a:endParaRPr>
          </a:p>
          <a:p>
            <a:r>
              <a:rPr lang="en-US" altLang="zh-CN" dirty="0" smtClean="0">
                <a:latin typeface="Arial Rounded MT Bold" panose="020F0704030504030204" pitchFamily="34" charset="0"/>
              </a:rPr>
              <a:t>2003</a:t>
            </a:r>
            <a:r>
              <a:rPr lang="zh-CN" altLang="en-US" dirty="0" smtClean="0">
                <a:latin typeface="Arial Rounded MT Bold" panose="020F0704030504030204" pitchFamily="34" charset="0"/>
              </a:rPr>
              <a:t>年香港</a:t>
            </a:r>
            <a:r>
              <a:rPr lang="en-US" altLang="zh-CN" dirty="0" smtClean="0">
                <a:latin typeface="Arial Rounded MT Bold" panose="020F0704030504030204" pitchFamily="34" charset="0"/>
              </a:rPr>
              <a:t>SARS</a:t>
            </a:r>
            <a:r>
              <a:rPr lang="zh-CN" altLang="en-US" dirty="0" smtClean="0">
                <a:latin typeface="Arial Rounded MT Bold" panose="020F0704030504030204" pitchFamily="34" charset="0"/>
              </a:rPr>
              <a:t>也存在超级传播者</a:t>
            </a:r>
            <a:endParaRPr lang="en-US" altLang="zh-CN" dirty="0" smtClean="0">
              <a:latin typeface="Arial Rounded MT Bold" panose="020F0704030504030204" pitchFamily="34" charset="0"/>
            </a:endParaRPr>
          </a:p>
          <a:p>
            <a:endParaRPr lang="en-US" altLang="zh-CN" dirty="0">
              <a:latin typeface="Arial Rounded MT Bold" panose="020F0704030504030204" pitchFamily="34" charset="0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第二代病例的病情往往较第一代病例更轻，很多第二代病例为无症状携带，可能的传播途径为飞沫和接触传播，总体中位潜伏期为</a:t>
            </a:r>
            <a:r>
              <a:rPr lang="en-US" altLang="zh-CN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日，但是第二代病例为</a:t>
            </a:r>
            <a:r>
              <a:rPr lang="en-US" altLang="zh-CN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日，第三代病例为</a:t>
            </a:r>
            <a:r>
              <a:rPr lang="en-US" altLang="zh-CN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日。</a:t>
            </a:r>
            <a:endParaRPr lang="zh-CN" alt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3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9600" y="1856509"/>
            <a:ext cx="10169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Arial Rounded MT Bold" panose="020F0704030504030204" pitchFamily="34" charset="0"/>
              </a:rPr>
              <a:t>病毒传播的几个重大危险因素</a:t>
            </a:r>
            <a:r>
              <a:rPr lang="zh-CN" altLang="en-US" dirty="0" smtClean="0">
                <a:latin typeface="Arial Rounded MT Bold" panose="020F0704030504030204" pitchFamily="34" charset="0"/>
              </a:rPr>
              <a:t>：出现症状至隔离防护的间隔时间较长，隔离前住院或急诊科就诊，用于诊断的呼吸道分泌物标本中病毒浓度较高</a:t>
            </a:r>
            <a:endParaRPr lang="en-US" altLang="zh-CN" dirty="0" smtClean="0">
              <a:latin typeface="Arial Rounded MT Bold" panose="020F0704030504030204" pitchFamily="34" charset="0"/>
            </a:endParaRPr>
          </a:p>
          <a:p>
            <a:endParaRPr lang="en-US" altLang="zh-CN" dirty="0">
              <a:latin typeface="Arial Rounded MT Bold" panose="020F0704030504030204" pitchFamily="34" charset="0"/>
            </a:endParaRPr>
          </a:p>
          <a:p>
            <a:r>
              <a:rPr lang="zh-CN" altLang="en-US" b="1" dirty="0" smtClean="0">
                <a:latin typeface="Arial Rounded MT Bold" panose="020F0704030504030204" pitchFamily="34" charset="0"/>
              </a:rPr>
              <a:t>家庭传播的危险因素包括</a:t>
            </a:r>
            <a:r>
              <a:rPr lang="zh-CN" altLang="en-US" dirty="0" smtClean="0">
                <a:latin typeface="Arial Rounded MT Bold" panose="020F0704030504030204" pitchFamily="34" charset="0"/>
              </a:rPr>
              <a:t>：与指示病例同屋就寝，接触指示病例的呼吸道分泌物，以及清理指示病例的排泄物。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35236" y="1801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临床症状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6159" y="1242169"/>
            <a:ext cx="106541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 Rounded MT Bold" panose="020F0704030504030204" pitchFamily="34" charset="0"/>
              </a:rPr>
              <a:t>临床表现包括胃肠道症状</a:t>
            </a:r>
            <a:r>
              <a:rPr lang="en-US" altLang="zh-CN" dirty="0" smtClean="0">
                <a:latin typeface="Arial Rounded MT Bold" panose="020F0704030504030204" pitchFamily="34" charset="0"/>
              </a:rPr>
              <a:t>(</a:t>
            </a:r>
            <a:r>
              <a:rPr lang="zh-CN" altLang="en-US" dirty="0" smtClean="0">
                <a:latin typeface="Arial Rounded MT Bold" panose="020F0704030504030204" pitchFamily="34" charset="0"/>
              </a:rPr>
              <a:t>厌食、恶心、呕吐、腹痛、腹泻</a:t>
            </a:r>
            <a:r>
              <a:rPr lang="en-US" altLang="zh-CN" dirty="0" smtClean="0">
                <a:latin typeface="Arial Rounded MT Bold" panose="020F0704030504030204" pitchFamily="34" charset="0"/>
              </a:rPr>
              <a:t>)</a:t>
            </a:r>
            <a:r>
              <a:rPr lang="zh-CN" altLang="en-US" dirty="0" smtClean="0">
                <a:latin typeface="Arial Rounded MT Bold" panose="020F0704030504030204" pitchFamily="34" charset="0"/>
              </a:rPr>
              <a:t>、心包炎，以及弥散性血管内凝血。危重患者中肺外表现，包括休克和急性肾损伤。</a:t>
            </a:r>
            <a:endParaRPr lang="en-US" altLang="zh-CN" dirty="0" smtClean="0">
              <a:latin typeface="Arial Rounded MT Bold" panose="020F0704030504030204" pitchFamily="34" charset="0"/>
            </a:endParaRPr>
          </a:p>
          <a:p>
            <a:endParaRPr lang="en-US" altLang="zh-CN" dirty="0">
              <a:latin typeface="Arial Rounded MT Bold" panose="020F0704030504030204" pitchFamily="34" charset="0"/>
            </a:endParaRPr>
          </a:p>
          <a:p>
            <a:r>
              <a:rPr lang="zh-CN" altLang="en-US" dirty="0" smtClean="0">
                <a:latin typeface="Arial Rounded MT Bold" panose="020F0704030504030204" pitchFamily="34" charset="0"/>
              </a:rPr>
              <a:t>免疫功能受损的患者可能出现发热、腹泻和腹部疼痛，但无早期呼吸道症状；进行胸片检查时偶然发现肺炎。</a:t>
            </a:r>
            <a:endParaRPr lang="en-US" altLang="zh-CN" dirty="0" smtClean="0">
              <a:latin typeface="Arial Rounded MT Bold" panose="020F0704030504030204" pitchFamily="34" charset="0"/>
            </a:endParaRPr>
          </a:p>
          <a:p>
            <a:endParaRPr lang="en-US" altLang="zh-CN" dirty="0">
              <a:latin typeface="Arial Rounded MT Bold" panose="020F0704030504030204" pitchFamily="34" charset="0"/>
            </a:endParaRPr>
          </a:p>
          <a:p>
            <a:r>
              <a:rPr lang="zh-CN" altLang="en-US" dirty="0" smtClean="0">
                <a:latin typeface="Arial Rounded MT Bold" panose="020F0704030504030204" pitchFamily="34" charset="0"/>
              </a:rPr>
              <a:t>存在肺炎和</a:t>
            </a:r>
            <a:r>
              <a:rPr lang="en-US" altLang="zh-CN" dirty="0" smtClean="0">
                <a:latin typeface="Arial Rounded MT Bold" panose="020F0704030504030204" pitchFamily="34" charset="0"/>
              </a:rPr>
              <a:t>MERS-</a:t>
            </a:r>
            <a:r>
              <a:rPr lang="en-US" altLang="zh-CN" dirty="0" err="1" smtClean="0">
                <a:latin typeface="Arial Rounded MT Bold" panose="020F0704030504030204" pitchFamily="34" charset="0"/>
              </a:rPr>
              <a:t>CoV</a:t>
            </a:r>
            <a:r>
              <a:rPr lang="zh-CN" altLang="en-US" dirty="0" smtClean="0">
                <a:latin typeface="Arial Rounded MT Bold" panose="020F0704030504030204" pitchFamily="34" charset="0"/>
              </a:rPr>
              <a:t>感染的成人患者还出现了神经系统症状，脑磁共振成像发现有广泛的颅内白质病变</a:t>
            </a:r>
            <a:endParaRPr lang="en-US" altLang="zh-CN" dirty="0" smtClean="0">
              <a:latin typeface="Arial Rounded MT Bold" panose="020F0704030504030204" pitchFamily="34" charset="0"/>
            </a:endParaRPr>
          </a:p>
          <a:p>
            <a:endParaRPr lang="en-US" altLang="zh-CN" dirty="0">
              <a:latin typeface="Arial Rounded MT Bold" panose="020F0704030504030204" pitchFamily="34" charset="0"/>
            </a:endParaRPr>
          </a:p>
          <a:p>
            <a:endParaRPr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6322" y="3663259"/>
            <a:ext cx="50569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发热</a:t>
            </a:r>
            <a:r>
              <a:rPr lang="en-US" altLang="zh-CN" dirty="0" smtClean="0">
                <a:solidFill>
                  <a:srgbClr val="FF0000"/>
                </a:solidFill>
              </a:rPr>
              <a:t>(&gt;38℃)–46</a:t>
            </a:r>
            <a:r>
              <a:rPr lang="zh-CN" altLang="en-US" dirty="0" smtClean="0">
                <a:solidFill>
                  <a:srgbClr val="FF0000"/>
                </a:solidFill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</a:rPr>
              <a:t>(98%)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●</a:t>
            </a:r>
            <a:r>
              <a:rPr lang="zh-CN" altLang="en-US" dirty="0" smtClean="0">
                <a:solidFill>
                  <a:srgbClr val="FF0000"/>
                </a:solidFill>
              </a:rPr>
              <a:t>发热伴畏寒或寒战</a:t>
            </a:r>
            <a:r>
              <a:rPr lang="en-US" altLang="zh-CN" dirty="0" smtClean="0">
                <a:solidFill>
                  <a:srgbClr val="FF0000"/>
                </a:solidFill>
              </a:rPr>
              <a:t>–41</a:t>
            </a:r>
            <a:r>
              <a:rPr lang="zh-CN" altLang="en-US" dirty="0" smtClean="0">
                <a:solidFill>
                  <a:srgbClr val="FF0000"/>
                </a:solidFill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</a:rPr>
              <a:t>(87%)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●</a:t>
            </a:r>
            <a:r>
              <a:rPr lang="zh-CN" altLang="en-US" dirty="0" smtClean="0">
                <a:solidFill>
                  <a:srgbClr val="FF0000"/>
                </a:solidFill>
              </a:rPr>
              <a:t>咳嗽</a:t>
            </a:r>
            <a:r>
              <a:rPr lang="en-US" altLang="zh-CN" dirty="0" smtClean="0">
                <a:solidFill>
                  <a:srgbClr val="FF0000"/>
                </a:solidFill>
              </a:rPr>
              <a:t>–39</a:t>
            </a:r>
            <a:r>
              <a:rPr lang="zh-CN" altLang="en-US" dirty="0" smtClean="0">
                <a:solidFill>
                  <a:srgbClr val="FF0000"/>
                </a:solidFill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</a:rPr>
              <a:t>(83%)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●</a:t>
            </a:r>
            <a:r>
              <a:rPr lang="zh-CN" altLang="en-US" dirty="0" smtClean="0">
                <a:solidFill>
                  <a:srgbClr val="FF0000"/>
                </a:solidFill>
              </a:rPr>
              <a:t>呼吸急促</a:t>
            </a:r>
            <a:r>
              <a:rPr lang="en-US" altLang="zh-CN" dirty="0" smtClean="0">
                <a:solidFill>
                  <a:srgbClr val="FF0000"/>
                </a:solidFill>
              </a:rPr>
              <a:t>–34</a:t>
            </a:r>
            <a:r>
              <a:rPr lang="zh-CN" altLang="en-US" dirty="0" smtClean="0">
                <a:solidFill>
                  <a:srgbClr val="FF0000"/>
                </a:solidFill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</a:rPr>
              <a:t>(72%)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●</a:t>
            </a:r>
            <a:r>
              <a:rPr lang="zh-CN" altLang="en-US" dirty="0" smtClean="0">
                <a:solidFill>
                  <a:srgbClr val="FF0000"/>
                </a:solidFill>
              </a:rPr>
              <a:t>咯血</a:t>
            </a:r>
            <a:r>
              <a:rPr lang="en-US" altLang="zh-CN" dirty="0" smtClean="0">
                <a:solidFill>
                  <a:srgbClr val="FF0000"/>
                </a:solidFill>
              </a:rPr>
              <a:t>–8</a:t>
            </a:r>
            <a:r>
              <a:rPr lang="zh-CN" altLang="en-US" dirty="0" smtClean="0">
                <a:solidFill>
                  <a:srgbClr val="FF0000"/>
                </a:solidFill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</a:rPr>
              <a:t>(17%)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●</a:t>
            </a:r>
            <a:r>
              <a:rPr lang="zh-CN" altLang="en-US" dirty="0" smtClean="0">
                <a:solidFill>
                  <a:srgbClr val="FF0000"/>
                </a:solidFill>
              </a:rPr>
              <a:t>咽痛</a:t>
            </a:r>
            <a:r>
              <a:rPr lang="en-US" altLang="zh-CN" dirty="0" smtClean="0">
                <a:solidFill>
                  <a:srgbClr val="FF0000"/>
                </a:solidFill>
              </a:rPr>
              <a:t>–10</a:t>
            </a:r>
            <a:r>
              <a:rPr lang="zh-CN" altLang="en-US" dirty="0" smtClean="0">
                <a:solidFill>
                  <a:srgbClr val="FF0000"/>
                </a:solidFill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</a:rPr>
              <a:t>(21%)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●</a:t>
            </a:r>
            <a:r>
              <a:rPr lang="zh-CN" altLang="en-US" dirty="0" smtClean="0">
                <a:solidFill>
                  <a:srgbClr val="FF0000"/>
                </a:solidFill>
              </a:rPr>
              <a:t>肌痛</a:t>
            </a:r>
            <a:r>
              <a:rPr lang="en-US" altLang="zh-CN" dirty="0" smtClean="0">
                <a:solidFill>
                  <a:srgbClr val="FF0000"/>
                </a:solidFill>
              </a:rPr>
              <a:t>–15</a:t>
            </a:r>
            <a:r>
              <a:rPr lang="zh-CN" altLang="en-US" dirty="0" smtClean="0">
                <a:solidFill>
                  <a:srgbClr val="FF0000"/>
                </a:solidFill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</a:rPr>
              <a:t>(32%)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●</a:t>
            </a:r>
            <a:r>
              <a:rPr lang="zh-CN" altLang="en-US" dirty="0" smtClean="0">
                <a:solidFill>
                  <a:srgbClr val="FF0000"/>
                </a:solidFill>
              </a:rPr>
              <a:t>腹泻</a:t>
            </a:r>
            <a:r>
              <a:rPr lang="en-US" altLang="zh-CN" dirty="0" smtClean="0">
                <a:solidFill>
                  <a:srgbClr val="FF0000"/>
                </a:solidFill>
              </a:rPr>
              <a:t>–12</a:t>
            </a:r>
            <a:r>
              <a:rPr lang="zh-CN" altLang="en-US" dirty="0" smtClean="0">
                <a:solidFill>
                  <a:srgbClr val="FF0000"/>
                </a:solidFill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</a:rPr>
              <a:t>(26%)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●</a:t>
            </a:r>
            <a:r>
              <a:rPr lang="zh-CN" altLang="en-US" dirty="0" smtClean="0">
                <a:solidFill>
                  <a:srgbClr val="FF0000"/>
                </a:solidFill>
              </a:rPr>
              <a:t>呕吐</a:t>
            </a:r>
            <a:r>
              <a:rPr lang="en-US" altLang="zh-CN" dirty="0" smtClean="0">
                <a:solidFill>
                  <a:srgbClr val="FF0000"/>
                </a:solidFill>
              </a:rPr>
              <a:t>–10</a:t>
            </a:r>
            <a:r>
              <a:rPr lang="zh-CN" altLang="en-US" dirty="0" smtClean="0">
                <a:solidFill>
                  <a:srgbClr val="FF0000"/>
                </a:solidFill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</a:rPr>
              <a:t>(21%)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●</a:t>
            </a:r>
            <a:r>
              <a:rPr lang="zh-CN" altLang="en-US" dirty="0" smtClean="0">
                <a:solidFill>
                  <a:srgbClr val="FF0000"/>
                </a:solidFill>
              </a:rPr>
              <a:t>腹痛</a:t>
            </a:r>
            <a:r>
              <a:rPr lang="en-US" altLang="zh-CN" dirty="0" smtClean="0">
                <a:solidFill>
                  <a:srgbClr val="FF0000"/>
                </a:solidFill>
              </a:rPr>
              <a:t>–8</a:t>
            </a:r>
            <a:r>
              <a:rPr lang="zh-CN" altLang="en-US" dirty="0" smtClean="0">
                <a:solidFill>
                  <a:srgbClr val="FF0000"/>
                </a:solidFill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</a:rPr>
              <a:t>(17%)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●</a:t>
            </a:r>
            <a:r>
              <a:rPr lang="zh-CN" altLang="en-US" dirty="0" smtClean="0">
                <a:solidFill>
                  <a:srgbClr val="FF0000"/>
                </a:solidFill>
              </a:rPr>
              <a:t>胸片异常</a:t>
            </a:r>
            <a:r>
              <a:rPr lang="en-US" altLang="zh-CN" dirty="0" smtClean="0">
                <a:solidFill>
                  <a:srgbClr val="FF0000"/>
                </a:solidFill>
              </a:rPr>
              <a:t>–47</a:t>
            </a:r>
            <a:r>
              <a:rPr lang="zh-CN" altLang="en-US" dirty="0" smtClean="0">
                <a:solidFill>
                  <a:srgbClr val="FF0000"/>
                </a:solidFill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</a:rPr>
              <a:t>(100%)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35236" y="3823855"/>
            <a:ext cx="5708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症状发生率从</a:t>
            </a:r>
            <a:r>
              <a:rPr lang="en-US" altLang="zh-CN" dirty="0" smtClean="0"/>
              <a:t>20</a:t>
            </a:r>
            <a:r>
              <a:rPr lang="zh-CN" altLang="en-US" dirty="0" smtClean="0"/>
              <a:t>岁以下人群的</a:t>
            </a:r>
            <a:r>
              <a:rPr lang="en-US" altLang="zh-CN" dirty="0" smtClean="0"/>
              <a:t>11%</a:t>
            </a:r>
            <a:r>
              <a:rPr lang="zh-CN" altLang="en-US" dirty="0" smtClean="0"/>
              <a:t>，上升到</a:t>
            </a:r>
            <a:r>
              <a:rPr lang="en-US" altLang="zh-CN" dirty="0" smtClean="0"/>
              <a:t>70</a:t>
            </a:r>
            <a:r>
              <a:rPr lang="zh-CN" altLang="en-US" dirty="0" smtClean="0"/>
              <a:t>岁以上人群的</a:t>
            </a:r>
            <a:r>
              <a:rPr lang="en-US" altLang="zh-CN" dirty="0" smtClean="0"/>
              <a:t>88%</a:t>
            </a:r>
            <a:r>
              <a:rPr lang="zh-CN" altLang="en-US" dirty="0" smtClean="0"/>
              <a:t>，病死率也相应上升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653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13563" y="221673"/>
            <a:ext cx="20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实验室检查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78873" y="997527"/>
            <a:ext cx="10834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实验室检查异常包括</a:t>
            </a:r>
            <a:r>
              <a:rPr lang="zh-CN" altLang="en-US" dirty="0" smtClean="0">
                <a:solidFill>
                  <a:srgbClr val="FF0000"/>
                </a:solidFill>
              </a:rPr>
              <a:t>白细胞减少</a:t>
            </a:r>
            <a:r>
              <a:rPr lang="en-US" altLang="zh-CN" dirty="0" smtClean="0"/>
              <a:t>(14%)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淋巴细胞减少</a:t>
            </a:r>
            <a:r>
              <a:rPr lang="en-US" altLang="zh-CN" dirty="0" smtClean="0"/>
              <a:t>(34%)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淋巴细胞增多</a:t>
            </a:r>
            <a:r>
              <a:rPr lang="en-US" altLang="zh-CN" dirty="0" smtClean="0"/>
              <a:t>(11%)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血小板减少</a:t>
            </a:r>
            <a:r>
              <a:rPr lang="en-US" altLang="zh-CN" dirty="0" smtClean="0"/>
              <a:t>(36%)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天冬氨酸氨基转移酶升高</a:t>
            </a:r>
            <a:r>
              <a:rPr lang="en-US" altLang="zh-CN" dirty="0" smtClean="0"/>
              <a:t>(15%)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丙氨酸氨基转移酶升高</a:t>
            </a:r>
            <a:r>
              <a:rPr lang="en-US" altLang="zh-CN" dirty="0" smtClean="0"/>
              <a:t>(11%)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</a:rPr>
              <a:t>乳酸脱氢酶升高</a:t>
            </a:r>
            <a:r>
              <a:rPr lang="en-US" altLang="zh-CN" dirty="0" smtClean="0"/>
              <a:t>(49%)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其他报告发现的实验室检查异常包括</a:t>
            </a:r>
            <a:r>
              <a:rPr lang="zh-CN" altLang="en-US" dirty="0" smtClean="0">
                <a:solidFill>
                  <a:srgbClr val="FF0000"/>
                </a:solidFill>
              </a:rPr>
              <a:t>淋巴细胞减少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伴或不伴中性粒细胞减少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r>
              <a:rPr lang="zh-CN" altLang="en-US" dirty="0" smtClean="0">
                <a:solidFill>
                  <a:srgbClr val="FF0000"/>
                </a:solidFill>
              </a:rPr>
              <a:t>、贫血和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</a:rPr>
              <a:t>或血小板减少</a:t>
            </a:r>
            <a:r>
              <a:rPr lang="zh-CN" altLang="en-US" dirty="0" smtClean="0"/>
              <a:t>。部分患者出现进行性肾衰竭，伴有血尿素氮和肌酐升高。弥散性血管内凝血和溶血也有报道。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 flipH="1">
            <a:off x="678873" y="2696711"/>
            <a:ext cx="13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影像学改变</a:t>
            </a:r>
            <a:endParaRPr lang="zh-CN" alt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886691" y="3422073"/>
            <a:ext cx="10945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患者肺部影像学表现的范围，从轻微异常到大范围异常，包括</a:t>
            </a:r>
            <a:r>
              <a:rPr lang="zh-CN" altLang="en-US" b="1" dirty="0" smtClean="0"/>
              <a:t>支气管血管纹理增多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气腔实变影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斑片状浸润</a:t>
            </a:r>
            <a:r>
              <a:rPr lang="zh-CN" altLang="en-US" dirty="0" smtClean="0"/>
              <a:t>、</a:t>
            </a:r>
            <a:r>
              <a:rPr lang="zh-CN" altLang="en-US" b="1" dirty="0" smtClean="0"/>
              <a:t>间质改变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斑片状到融合性气腔实变</a:t>
            </a:r>
            <a:r>
              <a:rPr lang="zh-CN" altLang="en-US" dirty="0" smtClean="0"/>
              <a:t>、</a:t>
            </a:r>
            <a:r>
              <a:rPr lang="zh-CN" altLang="en-US" b="1" dirty="0" smtClean="0"/>
              <a:t>结节影</a:t>
            </a:r>
            <a:r>
              <a:rPr lang="zh-CN" altLang="en-US" dirty="0" smtClean="0"/>
              <a:t>、网状影、网状结节阴影、胸腔积液，以及肺段和肺叶的整体不透明影；这些异常可为单侧或双侧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最常见的</a:t>
            </a:r>
            <a:r>
              <a:rPr lang="en-US" altLang="zh-CN" dirty="0" smtClean="0"/>
              <a:t>CT</a:t>
            </a:r>
            <a:r>
              <a:rPr lang="zh-CN" altLang="en-US" dirty="0" smtClean="0"/>
              <a:t>表现为双侧肺出现主要分布在外周和基底的气腔改变，出现比实变更为广泛的磨玻璃样不透光区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967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4144"/>
            <a:ext cx="3810000" cy="2581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54144"/>
            <a:ext cx="3810000" cy="2581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54143"/>
            <a:ext cx="3810000" cy="2581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24" y="2952317"/>
            <a:ext cx="3844752" cy="25895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5119" y="2952317"/>
            <a:ext cx="2981325" cy="3009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5587" y="2952317"/>
            <a:ext cx="3003031" cy="218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4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43" y="284451"/>
            <a:ext cx="5162550" cy="2714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696" y="284450"/>
            <a:ext cx="2789438" cy="2714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537" y="284449"/>
            <a:ext cx="3376172" cy="2714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43" y="3100819"/>
            <a:ext cx="3606512" cy="27014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898" y="3350201"/>
            <a:ext cx="7965353" cy="245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7" y="211714"/>
            <a:ext cx="3629891" cy="26846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211714"/>
            <a:ext cx="6644096" cy="26846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17" y="3057958"/>
            <a:ext cx="4099547" cy="28025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916" y="3125715"/>
            <a:ext cx="32575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04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1685</Words>
  <Application>Microsoft Office PowerPoint</Application>
  <PresentationFormat>宽屏</PresentationFormat>
  <Paragraphs>90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Arial</vt:lpstr>
      <vt:lpstr>Arial Black</vt:lpstr>
      <vt:lpstr>Arial Rounded MT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CZX</dc:creator>
  <cp:lastModifiedBy>CZX</cp:lastModifiedBy>
  <cp:revision>14</cp:revision>
  <dcterms:created xsi:type="dcterms:W3CDTF">2020-01-22T16:16:26Z</dcterms:created>
  <dcterms:modified xsi:type="dcterms:W3CDTF">2020-01-23T14:58:05Z</dcterms:modified>
</cp:coreProperties>
</file>